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12" r:id="rId2"/>
    <p:sldId id="321" r:id="rId3"/>
    <p:sldId id="334" r:id="rId4"/>
    <p:sldId id="335" r:id="rId5"/>
    <p:sldId id="336" r:id="rId6"/>
    <p:sldId id="337" r:id="rId7"/>
    <p:sldId id="339" r:id="rId8"/>
    <p:sldId id="338" r:id="rId9"/>
    <p:sldId id="340" r:id="rId10"/>
    <p:sldId id="333" r:id="rId11"/>
    <p:sldId id="30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CC8870C6-8FB1-4A27-86A9-5E9FB328E60F}">
          <p14:sldIdLst>
            <p14:sldId id="312"/>
            <p14:sldId id="332"/>
            <p14:sldId id="321"/>
            <p14:sldId id="334"/>
            <p14:sldId id="335"/>
            <p14:sldId id="336"/>
            <p14:sldId id="337"/>
            <p14:sldId id="339"/>
            <p14:sldId id="338"/>
            <p14:sldId id="340"/>
            <p14:sldId id="333"/>
            <p14:sldId id="30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ol" initials="A" lastIdx="1" clrIdx="0">
    <p:extLst>
      <p:ext uri="{19B8F6BF-5375-455C-9EA6-DF929625EA0E}">
        <p15:presenceInfo xmlns="" xmlns:p15="http://schemas.microsoft.com/office/powerpoint/2012/main" userId="Amo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E1D"/>
    <a:srgbClr val="F7E289"/>
    <a:srgbClr val="157FFF"/>
    <a:srgbClr val="000000"/>
    <a:srgbClr val="9E0000"/>
    <a:srgbClr val="A50021"/>
    <a:srgbClr val="D68B1C"/>
    <a:srgbClr val="D09622"/>
    <a:srgbClr val="CC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71"/>
  </p:normalViewPr>
  <p:slideViewPr>
    <p:cSldViewPr>
      <p:cViewPr varScale="1">
        <p:scale>
          <a:sx n="68" d="100"/>
          <a:sy n="68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46C1B-50E8-B649-9E2F-3613DAE3E53F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C12EA-E4B0-264F-BCA3-0F1158BD6B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404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27605"/>
            <a:ext cx="8551480" cy="76352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291130"/>
            <a:ext cx="6400800" cy="610819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656631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69" y="1596540"/>
            <a:ext cx="8093365" cy="458115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39877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443834"/>
            <a:ext cx="4123035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054655"/>
            <a:ext cx="412303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1443834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054655"/>
            <a:ext cx="412303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amolsaroj2020@g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otivational Quotes for Students to Study Hard | Inspirational ...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3503064" cy="587228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EFB3005-A448-48A3-82EA-6A3566C51C6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62177" y="5342627"/>
            <a:ext cx="3717948" cy="1676545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="" xmlns:a16="http://schemas.microsoft.com/office/drawing/2014/main" id="{96EC0E0E-F6E7-417F-8DA3-A64EEF0BF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0361" y="0"/>
            <a:ext cx="5793640" cy="587228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b="1" dirty="0">
                <a:highlight>
                  <a:srgbClr val="FFFF00"/>
                </a:highlight>
                <a:latin typeface="Bahnschrift SemiLight SemiConde" panose="020B0502040204020203" pitchFamily="34" charset="0"/>
              </a:rPr>
              <a:t>Yashoda Girls’ </a:t>
            </a:r>
            <a:r>
              <a:rPr lang="en-US" sz="2400" b="1" dirty="0" smtClean="0">
                <a:highlight>
                  <a:srgbClr val="FFFF00"/>
                </a:highlight>
                <a:latin typeface="Bahnschrift SemiLight SemiConde" panose="020B0502040204020203" pitchFamily="34" charset="0"/>
              </a:rPr>
              <a:t/>
            </a:r>
            <a:br>
              <a:rPr lang="en-US" sz="2400" b="1" dirty="0" smtClean="0">
                <a:highlight>
                  <a:srgbClr val="FFFF00"/>
                </a:highlight>
                <a:latin typeface="Bahnschrift SemiLight SemiConde" panose="020B0502040204020203" pitchFamily="34" charset="0"/>
              </a:rPr>
            </a:br>
            <a:r>
              <a:rPr lang="en-US" sz="2400" b="1" dirty="0" smtClean="0">
                <a:highlight>
                  <a:srgbClr val="FFFF00"/>
                </a:highlight>
                <a:latin typeface="Bahnschrift SemiLight SemiConde" panose="020B0502040204020203" pitchFamily="34" charset="0"/>
              </a:rPr>
              <a:t>Arts </a:t>
            </a:r>
            <a:r>
              <a:rPr lang="en-US" sz="2400" b="1" dirty="0">
                <a:highlight>
                  <a:srgbClr val="FFFF00"/>
                </a:highlight>
                <a:latin typeface="Bahnschrift SemiLight SemiConde" panose="020B0502040204020203" pitchFamily="34" charset="0"/>
              </a:rPr>
              <a:t>&amp; Commerce </a:t>
            </a:r>
            <a:r>
              <a:rPr lang="en-US" sz="2400" b="1" dirty="0" smtClean="0">
                <a:highlight>
                  <a:srgbClr val="FFFF00"/>
                </a:highlight>
                <a:latin typeface="Bahnschrift SemiLight SemiConde" panose="020B0502040204020203" pitchFamily="34" charset="0"/>
              </a:rPr>
              <a:t>College</a:t>
            </a:r>
            <a:r>
              <a:rPr lang="en-US" sz="2000" b="1" dirty="0">
                <a:highlight>
                  <a:srgbClr val="FFFF00"/>
                </a:highlight>
                <a:latin typeface="Bahnschrift SemiLight SemiConde" panose="020B0502040204020203" pitchFamily="34" charset="0"/>
              </a:rPr>
              <a:t/>
            </a:r>
            <a:br>
              <a:rPr lang="en-US" sz="2000" b="1" dirty="0">
                <a:highlight>
                  <a:srgbClr val="FFFF00"/>
                </a:highlight>
                <a:latin typeface="Bahnschrift SemiLight SemiConde" panose="020B0502040204020203" pitchFamily="34" charset="0"/>
              </a:rPr>
            </a:br>
            <a:r>
              <a:rPr lang="en-US" sz="1400" b="1" dirty="0">
                <a:highlight>
                  <a:srgbClr val="FFFF00"/>
                </a:highlight>
                <a:latin typeface="Bahnschrift SemiLight SemiConde" panose="020B0502040204020203" pitchFamily="34" charset="0"/>
              </a:rPr>
              <a:t>Sneh Nagar, Wardha Road, Nagpur </a:t>
            </a:r>
            <a:r>
              <a:rPr lang="en-US" sz="2000" b="1" dirty="0">
                <a:highlight>
                  <a:srgbClr val="FFFF00"/>
                </a:highlight>
                <a:latin typeface="Bahnschrift SemiLight SemiConde" panose="020B0502040204020203" pitchFamily="34" charset="0"/>
              </a:rPr>
              <a:t/>
            </a:r>
            <a:br>
              <a:rPr lang="en-US" sz="2000" b="1" dirty="0">
                <a:highlight>
                  <a:srgbClr val="FFFF00"/>
                </a:highlight>
                <a:latin typeface="Bahnschrift SemiLight SemiConde" panose="020B0502040204020203" pitchFamily="34" charset="0"/>
              </a:rPr>
            </a:br>
            <a:r>
              <a:rPr lang="en-US" sz="2000" b="1" dirty="0">
                <a:highlight>
                  <a:srgbClr val="FFFF00"/>
                </a:highlight>
                <a:latin typeface="Bahnschrift SemiLight SemiConde" panose="020B0502040204020203" pitchFamily="34" charset="0"/>
              </a:rPr>
              <a:t/>
            </a:r>
            <a:br>
              <a:rPr lang="en-US" sz="2000" b="1" dirty="0">
                <a:highlight>
                  <a:srgbClr val="FFFF00"/>
                </a:highlight>
                <a:latin typeface="Bahnschrift SemiLight SemiConde" panose="020B0502040204020203" pitchFamily="34" charset="0"/>
              </a:rPr>
            </a:br>
            <a:r>
              <a:rPr lang="en-US" sz="2000" b="1" dirty="0">
                <a:highlight>
                  <a:srgbClr val="FFFF00"/>
                </a:highlight>
                <a:latin typeface="Bahnschrift SemiLight SemiConde" panose="020B0502040204020203" pitchFamily="34" charset="0"/>
              </a:rPr>
              <a:t/>
            </a:r>
            <a:br>
              <a:rPr lang="en-US" sz="2000" b="1" dirty="0">
                <a:highlight>
                  <a:srgbClr val="FFFF00"/>
                </a:highlight>
                <a:latin typeface="Bahnschrift SemiLight SemiConde" panose="020B0502040204020203" pitchFamily="34" charset="0"/>
              </a:rPr>
            </a:br>
            <a:r>
              <a:rPr lang="en-US" sz="2400" b="1" dirty="0">
                <a:highlight>
                  <a:srgbClr val="FFFF00"/>
                </a:highlight>
                <a:latin typeface="Bahnschrift SemiLight SemiConde" panose="020B0502040204020203" pitchFamily="34" charset="0"/>
              </a:rPr>
              <a:t/>
            </a:r>
            <a:br>
              <a:rPr lang="en-US" sz="2400" b="1" dirty="0">
                <a:highlight>
                  <a:srgbClr val="FFFF00"/>
                </a:highlight>
                <a:latin typeface="Bahnschrift SemiLight SemiConde" panose="020B0502040204020203" pitchFamily="34" charset="0"/>
              </a:rPr>
            </a:br>
            <a:r>
              <a:rPr lang="en-US" sz="2400" b="1" dirty="0">
                <a:solidFill>
                  <a:srgbClr val="157FFF"/>
                </a:solidFill>
                <a:highlight>
                  <a:srgbClr val="FFFF00"/>
                </a:highlight>
              </a:rPr>
              <a:t> </a:t>
            </a:r>
            <a:r>
              <a:rPr lang="en-US" sz="2400" b="1" dirty="0" smtClean="0">
                <a:solidFill>
                  <a:srgbClr val="157FFF"/>
                </a:solidFill>
                <a:highlight>
                  <a:srgbClr val="FFFF00"/>
                </a:highlight>
              </a:rPr>
              <a:t>Topic - Essay </a:t>
            </a:r>
            <a:r>
              <a:rPr lang="en-US" sz="2400" b="1" dirty="0">
                <a:solidFill>
                  <a:srgbClr val="157FFF"/>
                </a:solidFill>
                <a:highlight>
                  <a:srgbClr val="FFFF00"/>
                </a:highlight>
              </a:rPr>
              <a:t/>
            </a:r>
            <a:br>
              <a:rPr lang="en-US" sz="2400" b="1" dirty="0">
                <a:solidFill>
                  <a:srgbClr val="157FFF"/>
                </a:solidFill>
                <a:highlight>
                  <a:srgbClr val="FFFF00"/>
                </a:highlight>
              </a:rPr>
            </a:br>
            <a:r>
              <a:rPr lang="en-US" sz="2400" b="1" dirty="0">
                <a:solidFill>
                  <a:srgbClr val="157FFF"/>
                </a:solidFill>
                <a:highlight>
                  <a:srgbClr val="FFFF00"/>
                </a:highlight>
              </a:rPr>
              <a:t/>
            </a:r>
            <a:br>
              <a:rPr lang="en-US" sz="2400" b="1" dirty="0">
                <a:solidFill>
                  <a:srgbClr val="157FFF"/>
                </a:solidFill>
                <a:highlight>
                  <a:srgbClr val="FFFF00"/>
                </a:highlight>
              </a:rPr>
            </a:br>
            <a:r>
              <a:rPr lang="en-US" sz="2000" b="1" dirty="0">
                <a:solidFill>
                  <a:srgbClr val="157FFF"/>
                </a:solidFill>
                <a:highlight>
                  <a:srgbClr val="FFFF00"/>
                </a:highlight>
              </a:rPr>
              <a:t/>
            </a:r>
            <a:br>
              <a:rPr lang="en-US" sz="2000" b="1" dirty="0">
                <a:solidFill>
                  <a:srgbClr val="157FFF"/>
                </a:solidFill>
                <a:highlight>
                  <a:srgbClr val="FFFF00"/>
                </a:highlight>
              </a:rPr>
            </a:br>
            <a:r>
              <a:rPr lang="en-US" sz="2000" b="1" dirty="0">
                <a:solidFill>
                  <a:srgbClr val="157FFF"/>
                </a:solidFill>
                <a:highlight>
                  <a:srgbClr val="FFFF00"/>
                </a:highlight>
              </a:rPr>
              <a:t/>
            </a:r>
            <a:br>
              <a:rPr lang="en-US" sz="2000" b="1" dirty="0">
                <a:solidFill>
                  <a:srgbClr val="157FFF"/>
                </a:solidFill>
                <a:highlight>
                  <a:srgbClr val="FFFF00"/>
                </a:highlight>
              </a:rPr>
            </a:br>
            <a:r>
              <a:rPr lang="en-US" sz="2000" b="1" dirty="0">
                <a:solidFill>
                  <a:srgbClr val="157FFF"/>
                </a:solidFill>
                <a:highlight>
                  <a:srgbClr val="FFFF00"/>
                </a:highlight>
              </a:rPr>
              <a:t/>
            </a:r>
            <a:br>
              <a:rPr lang="en-US" sz="2000" b="1" dirty="0">
                <a:solidFill>
                  <a:srgbClr val="157FFF"/>
                </a:solidFill>
                <a:highlight>
                  <a:srgbClr val="FFFF00"/>
                </a:highlight>
              </a:rPr>
            </a:br>
            <a:r>
              <a:rPr lang="en-US" sz="2000" b="1" dirty="0">
                <a:solidFill>
                  <a:srgbClr val="157FFF"/>
                </a:solidFill>
                <a:highlight>
                  <a:srgbClr val="FFFF00"/>
                </a:highlight>
              </a:rPr>
              <a:t/>
            </a:r>
            <a:br>
              <a:rPr lang="en-US" sz="2000" b="1" dirty="0">
                <a:solidFill>
                  <a:srgbClr val="157FFF"/>
                </a:solidFill>
                <a:highlight>
                  <a:srgbClr val="FFFF00"/>
                </a:highlight>
              </a:rPr>
            </a:br>
            <a:r>
              <a:rPr lang="en-US" sz="2000" b="1" dirty="0">
                <a:highlight>
                  <a:srgbClr val="FFFF00"/>
                </a:highlight>
              </a:rPr>
              <a:t/>
            </a:r>
            <a:br>
              <a:rPr lang="en-US" sz="2000" b="1" dirty="0">
                <a:highlight>
                  <a:srgbClr val="FFFF00"/>
                </a:highlight>
              </a:rPr>
            </a:b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COMPULSORY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ENGLISH  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/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</a:br>
            <a:endParaRPr lang="en-US" sz="2400" b="1" u="sng" dirty="0">
              <a:solidFill>
                <a:schemeClr val="accent5">
                  <a:lumMod val="50000"/>
                </a:schemeClr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397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07C6023-C4B7-42D1-A220-8083D8594E8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2177" y="5872280"/>
            <a:ext cx="3717948" cy="1146892"/>
          </a:xfrm>
          <a:prstGeom prst="rect">
            <a:avLst/>
          </a:prstGeom>
        </p:spPr>
      </p:pic>
      <p:pic>
        <p:nvPicPr>
          <p:cNvPr id="1026" name="Picture 2" descr="How to Write an Essay in English (Essay Writing in 9 Simple Steps) - YouTube">
            <a:extLst>
              <a:ext uri="{FF2B5EF4-FFF2-40B4-BE49-F238E27FC236}">
                <a16:creationId xmlns="" xmlns:a16="http://schemas.microsoft.com/office/drawing/2014/main" id="{38DB6FF1-B7BB-4FF2-B31E-B6A9BA798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204" y="0"/>
            <a:ext cx="5570795" cy="5870957"/>
          </a:xfrm>
          <a:prstGeom prst="rect">
            <a:avLst/>
          </a:prstGeom>
          <a:solidFill>
            <a:srgbClr val="FF9E1D"/>
          </a:solidFill>
        </p:spPr>
      </p:pic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0E5B9170-0A64-42E5-A343-F2AB028E343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" y="-42586"/>
            <a:ext cx="3573205" cy="59135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5888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872280"/>
          </a:xfr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100" b="1" dirty="0">
                <a:solidFill>
                  <a:schemeClr val="accent6">
                    <a:lumMod val="50000"/>
                  </a:schemeClr>
                </a:solidFill>
              </a:rPr>
              <a:t>                                      </a:t>
            </a:r>
            <a:br>
              <a:rPr lang="en-US" sz="31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31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31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31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</a:rPr>
              <a:t>     Thanks</a:t>
            </a:r>
            <a:r>
              <a:rPr lang="en-US" sz="31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31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31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31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31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br>
              <a:rPr lang="en-US" sz="31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3100" b="1" dirty="0">
                <a:solidFill>
                  <a:schemeClr val="accent6">
                    <a:lumMod val="50000"/>
                  </a:schemeClr>
                </a:solidFill>
              </a:rPr>
              <a:t>                             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</a:rPr>
              <a:t>        </a:t>
            </a:r>
            <a:r>
              <a:rPr lang="en-US" sz="3100" b="1" dirty="0">
                <a:solidFill>
                  <a:schemeClr val="accent6">
                    <a:lumMod val="50000"/>
                  </a:schemeClr>
                </a:solidFill>
                <a:hlinkClick r:id="rId2"/>
              </a:rPr>
              <a:t>amolsaroj2020@gmail.com</a:t>
            </a:r>
            <a:r>
              <a:rPr lang="en-US" sz="31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31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3100" b="1" dirty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</a:rPr>
              <a:t>9822277497</a:t>
            </a:r>
            <a:endParaRPr lang="en-US" sz="31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757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07C6023-C4B7-42D1-A220-8083D8594E8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2177" y="5872280"/>
            <a:ext cx="3717948" cy="114689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45A2C465-E55E-4442-B7F8-CBBB44FEC3C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324604" cy="58722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8775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07C6023-C4B7-42D1-A220-8083D8594E8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2177" y="5872280"/>
            <a:ext cx="3717948" cy="1146892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="" xmlns:a16="http://schemas.microsoft.com/office/drawing/2014/main" id="{6F0BD005-56BC-42F1-9A01-E29AF9E58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4951" y="0"/>
            <a:ext cx="6099050" cy="587228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marL="0" marR="0" algn="ctr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Types of Essay</a:t>
            </a:r>
            <a:r>
              <a:rPr lang="en-US" sz="2400" b="1" dirty="0">
                <a:solidFill>
                  <a:srgbClr val="000000"/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rgbClr val="000000"/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>
                <a:solidFill>
                  <a:srgbClr val="002060"/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are six types of essay </a:t>
            </a:r>
            <a:r>
              <a:rPr lang="en-US" sz="2700" b="1" i="1" dirty="0">
                <a:solidFill>
                  <a:srgbClr val="002060"/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b="1" i="1" dirty="0">
                <a:solidFill>
                  <a:srgbClr val="002060"/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00"/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rgbClr val="000000"/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Descriptive Essay</a:t>
            </a:r>
            <a:br>
              <a:rPr lang="en-US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00"/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rgbClr val="000000"/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00"/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Reflective Essay</a:t>
            </a:r>
            <a:br>
              <a:rPr lang="en-US" sz="2400" b="1" dirty="0">
                <a:solidFill>
                  <a:srgbClr val="000000"/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00"/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rgbClr val="000000"/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00"/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Narrative Essay</a:t>
            </a:r>
            <a:br>
              <a:rPr lang="en-US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00"/>
                </a:solidFill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Imaginative Essay</a:t>
            </a:r>
            <a:br>
              <a:rPr lang="en-US" sz="2400" b="1" dirty="0">
                <a:solidFill>
                  <a:srgbClr val="000000"/>
                </a:solidFill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00"/>
                </a:solidFill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rgbClr val="000000"/>
                </a:solidFill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00"/>
                </a:solidFill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Explanatory </a:t>
            </a:r>
            <a:r>
              <a:rPr lang="en-US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Essay</a:t>
            </a:r>
            <a:br>
              <a:rPr lang="en-US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00"/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Argumentative Essay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b="1" dirty="0"/>
          </a:p>
        </p:txBody>
      </p:sp>
      <p:sp>
        <p:nvSpPr>
          <p:cNvPr id="2" name="Subtitle 1">
            <a:extLst>
              <a:ext uri="{FF2B5EF4-FFF2-40B4-BE49-F238E27FC236}">
                <a16:creationId xmlns="" xmlns:a16="http://schemas.microsoft.com/office/drawing/2014/main" id="{E8608857-D23C-4A87-8A95-E8988D03E9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-1"/>
            <a:ext cx="3044950" cy="5872279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Unit IV</a:t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Grammar </a:t>
            </a:r>
          </a:p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&amp;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 </a:t>
            </a:r>
          </a:p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Composition </a:t>
            </a:r>
          </a:p>
          <a:p>
            <a:pPr algn="ctr"/>
            <a:endParaRPr lang="en-US" b="1" dirty="0">
              <a:solidFill>
                <a:schemeClr val="accent5">
                  <a:lumMod val="50000"/>
                </a:schemeClr>
              </a:solidFill>
              <a:highlight>
                <a:srgbClr val="FFFF00"/>
              </a:highlight>
            </a:endParaRPr>
          </a:p>
          <a:p>
            <a:pPr algn="ctr"/>
            <a:endParaRPr lang="en-US" b="1" dirty="0">
              <a:solidFill>
                <a:schemeClr val="accent5">
                  <a:lumMod val="50000"/>
                </a:schemeClr>
              </a:solidFill>
              <a:highlight>
                <a:srgbClr val="FFFF00"/>
              </a:highlight>
            </a:endParaRPr>
          </a:p>
          <a:p>
            <a:pPr algn="ctr"/>
            <a:endParaRPr lang="en-US" b="1" dirty="0">
              <a:solidFill>
                <a:schemeClr val="accent5">
                  <a:lumMod val="50000"/>
                </a:schemeClr>
              </a:solidFill>
              <a:highlight>
                <a:srgbClr val="FFFF00"/>
              </a:highlight>
            </a:endParaRPr>
          </a:p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ESSAY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="" xmlns:a16="http://schemas.microsoft.com/office/drawing/2014/main" id="{27D9D1DB-7481-4524-B255-4D8FC4D2747B}"/>
              </a:ext>
            </a:extLst>
          </p:cNvPr>
          <p:cNvSpPr/>
          <p:nvPr/>
        </p:nvSpPr>
        <p:spPr>
          <a:xfrm>
            <a:off x="1312165" y="373441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="" xmlns:a16="http://schemas.microsoft.com/office/drawing/2014/main" id="{43488B15-54D9-4300-BDA6-B8C37FF59F75}"/>
              </a:ext>
            </a:extLst>
          </p:cNvPr>
          <p:cNvSpPr/>
          <p:nvPr/>
        </p:nvSpPr>
        <p:spPr>
          <a:xfrm>
            <a:off x="3653027" y="1400895"/>
            <a:ext cx="978408" cy="305409"/>
          </a:xfrm>
          <a:prstGeom prst="rightArrow">
            <a:avLst/>
          </a:prstGeom>
          <a:solidFill>
            <a:srgbClr val="FF9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="" xmlns:a16="http://schemas.microsoft.com/office/drawing/2014/main" id="{785CBE21-793C-4FCB-AF86-6736130AD21A}"/>
              </a:ext>
            </a:extLst>
          </p:cNvPr>
          <p:cNvSpPr/>
          <p:nvPr/>
        </p:nvSpPr>
        <p:spPr>
          <a:xfrm>
            <a:off x="3660211" y="2061985"/>
            <a:ext cx="978408" cy="305409"/>
          </a:xfrm>
          <a:prstGeom prst="rightArrow">
            <a:avLst/>
          </a:prstGeom>
          <a:solidFill>
            <a:srgbClr val="FF9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306ACC51-04F3-4466-9211-53F8F28669A4}"/>
              </a:ext>
            </a:extLst>
          </p:cNvPr>
          <p:cNvSpPr/>
          <p:nvPr/>
        </p:nvSpPr>
        <p:spPr>
          <a:xfrm>
            <a:off x="3653027" y="5025145"/>
            <a:ext cx="978408" cy="305409"/>
          </a:xfrm>
          <a:prstGeom prst="rightArrow">
            <a:avLst/>
          </a:prstGeom>
          <a:solidFill>
            <a:srgbClr val="FF9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DA2A7B3B-0E2F-4DC6-B963-6123BF83AA07}"/>
              </a:ext>
            </a:extLst>
          </p:cNvPr>
          <p:cNvSpPr/>
          <p:nvPr/>
        </p:nvSpPr>
        <p:spPr>
          <a:xfrm>
            <a:off x="3663431" y="2801790"/>
            <a:ext cx="978408" cy="305409"/>
          </a:xfrm>
          <a:prstGeom prst="rightArrow">
            <a:avLst/>
          </a:prstGeom>
          <a:solidFill>
            <a:srgbClr val="FF9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="" xmlns:a16="http://schemas.microsoft.com/office/drawing/2014/main" id="{7C13F386-EF1F-4EDF-9243-41B622E8F98F}"/>
              </a:ext>
            </a:extLst>
          </p:cNvPr>
          <p:cNvSpPr/>
          <p:nvPr/>
        </p:nvSpPr>
        <p:spPr>
          <a:xfrm>
            <a:off x="3682373" y="3517771"/>
            <a:ext cx="978408" cy="305409"/>
          </a:xfrm>
          <a:prstGeom prst="rightArrow">
            <a:avLst/>
          </a:prstGeom>
          <a:solidFill>
            <a:srgbClr val="FF9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12">
            <a:extLst>
              <a:ext uri="{FF2B5EF4-FFF2-40B4-BE49-F238E27FC236}">
                <a16:creationId xmlns="" xmlns:a16="http://schemas.microsoft.com/office/drawing/2014/main" id="{33421C26-B4A8-42C9-BDF5-E0E288832D77}"/>
              </a:ext>
            </a:extLst>
          </p:cNvPr>
          <p:cNvSpPr/>
          <p:nvPr/>
        </p:nvSpPr>
        <p:spPr>
          <a:xfrm>
            <a:off x="3653027" y="4257576"/>
            <a:ext cx="978408" cy="305409"/>
          </a:xfrm>
          <a:prstGeom prst="rightArrow">
            <a:avLst/>
          </a:prstGeom>
          <a:solidFill>
            <a:srgbClr val="FF9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3809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07C6023-C4B7-42D1-A220-8083D8594E8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2177" y="5872280"/>
            <a:ext cx="3717948" cy="1146892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="" xmlns:a16="http://schemas.microsoft.com/office/drawing/2014/main" id="{6F0BD005-56BC-42F1-9A01-E29AF9E58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87228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Descriptive Essay                                                       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Describe (V)             say --- a person or thing I like; Give a picture of someone/              </a:t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something in words.</a:t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Description (N)        the act of writing or saying in words what someone /  </a:t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something is like.</a:t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Descriptive (Adj)     the one who/ that describes.</a:t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Definition: the writer describes whatever he sees or hears about a person, place, </a:t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thing or an animal. It is commonly of concrete /real natures.</a:t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Examples:   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Person: a leader, teacher, doctor, and actress etc.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2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Place: a country, city, village, town, school, college etc.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2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Thing: A car, bus, watch, door, lock, flag etc.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2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Natural things: snow, ice, rain, waterfall, the sky, the earth, sea etc.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2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Animal: a cow, goat, horse, dog etc. </a:t>
            </a:r>
            <a:endParaRPr lang="en-US" sz="2200" b="1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694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07C6023-C4B7-42D1-A220-8083D8594E8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2177" y="5872280"/>
            <a:ext cx="3717948" cy="11468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658A652-65E6-40EA-9A3D-1B03C1F460B9}"/>
              </a:ext>
            </a:extLst>
          </p:cNvPr>
          <p:cNvSpPr txBox="1"/>
          <p:nvPr/>
        </p:nvSpPr>
        <p:spPr>
          <a:xfrm>
            <a:off x="0" y="0"/>
            <a:ext cx="9144000" cy="58722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accent5">
                  <a:lumMod val="75000"/>
                </a:schemeClr>
              </a:solidFill>
              <a:effectLst/>
              <a:highlight>
                <a:srgbClr val="FFFF00"/>
              </a:highlight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Reflective Essay</a:t>
            </a: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b="1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b="1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Reflect (V) to think deeply about, to contemplate, to considerate.</a:t>
            </a: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Reflection (N) thought, contemplation, consideration, meditation.</a:t>
            </a: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Reflective (Adj) thoughtful, contemplative, meditative.</a:t>
            </a: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accent5">
                  <a:lumMod val="75000"/>
                </a:schemeClr>
              </a:solidFill>
              <a:effectLst/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Definition: In the reflective essay, the writer reflects on the topic. He forms different ideas and thoughts about topic in his mind, which is generally of an abstract nature.</a:t>
            </a: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accent5">
                  <a:lumMod val="75000"/>
                </a:schemeClr>
              </a:solidFill>
              <a:effectLst/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  <a:endParaRPr lang="en-US" b="1" dirty="0">
              <a:solidFill>
                <a:schemeClr val="accent5">
                  <a:lumMod val="50000"/>
                </a:schemeClr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Philosophical topic: conscience, love, hatred, kindness, life etc.</a:t>
            </a:r>
            <a:endParaRPr lang="en-US" b="1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Religious topic: death, soul, power of prayer, recitation of the holy Quran etc.</a:t>
            </a:r>
            <a:endParaRPr lang="en-US" b="1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 topic: dowry, divorce, marriage, poverty, slavery, liberty etc.</a:t>
            </a:r>
            <a:endParaRPr lang="en-US" b="1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Merits and demerits: bravery, honesty, dishonesty, hospitality, discipline, unity etc.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893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07C6023-C4B7-42D1-A220-8083D8594E8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2177" y="5872280"/>
            <a:ext cx="3717948" cy="1146892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="" xmlns:a16="http://schemas.microsoft.com/office/drawing/2014/main" id="{6F0BD005-56BC-42F1-9A01-E29AF9E58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87227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highlight>
                  <a:srgbClr val="FFFF00"/>
                </a:highlight>
              </a:rPr>
              <a:t/>
            </a:r>
            <a:br>
              <a:rPr lang="en-US" sz="2800" b="1" dirty="0">
                <a:highlight>
                  <a:srgbClr val="FFFF00"/>
                </a:highlight>
              </a:rPr>
            </a:br>
            <a:r>
              <a:rPr lang="en-US" sz="2800" b="1" dirty="0">
                <a:highlight>
                  <a:srgbClr val="FFFF00"/>
                </a:highlight>
              </a:rPr>
              <a:t>Narrative Essay</a:t>
            </a:r>
            <a:br>
              <a:rPr lang="en-US" sz="2800" b="1" dirty="0">
                <a:highlight>
                  <a:srgbClr val="FFFF00"/>
                </a:highlight>
              </a:rPr>
            </a:br>
            <a:r>
              <a:rPr lang="en-US" b="1" dirty="0">
                <a:highlight>
                  <a:srgbClr val="FFFF00"/>
                </a:highlight>
              </a:rPr>
              <a:t/>
            </a:r>
            <a:br>
              <a:rPr lang="en-US" b="1" dirty="0">
                <a:highlight>
                  <a:srgbClr val="FFFF00"/>
                </a:highlight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Narrate (V) to give a written or spoken detail of an incident, accident or adventure, etc.</a:t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Narration (N) the act of giving a written / spoken detail of incident, accident or adventure, etc.</a:t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Narrative (Adj) in the form of storytelling.</a:t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Definition: the writer/author narrates an accident, incident, a journey, tour / historical event.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Examples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highlight>
                  <a:srgbClr val="FFFF00"/>
                </a:highlight>
              </a:rPr>
              <a:t>: 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An accident:               Bomb blast, train or bus collision.</a:t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Natural disaster:       Earth quake, flood, fire.</a:t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Incident:                     Street fighting, relative’s death.</a:t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                                    Any story actual or imaginary</a:t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                                    Journey, your, walk etc. </a:t>
            </a:r>
            <a:b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                                    Biography of a well-known personality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7119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07C6023-C4B7-42D1-A220-8083D8594E8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2177" y="5872280"/>
            <a:ext cx="3717948" cy="1146892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="" xmlns:a16="http://schemas.microsoft.com/office/drawing/2014/main" id="{6F0BD005-56BC-42F1-9A01-E29AF9E58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87228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Imaginative Essay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Imagine (V) to form a mental picture of something.</a:t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Imagination (N) the act of imagining. </a:t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Imaginative (Adj) showing imagination, full of imagination.</a:t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Definition: In the imaginative essay, the writer imagines about a topic.</a:t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Examples:  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I were you…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I were rich…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I were a king…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I were the P.M of India…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would you do?’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I were you, I would …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b="1" dirty="0"/>
          </a:p>
        </p:txBody>
      </p:sp>
    </p:spTree>
    <p:extLst>
      <p:ext uri="{BB962C8B-B14F-4D97-AF65-F5344CB8AC3E}">
        <p14:creationId xmlns="" xmlns:p14="http://schemas.microsoft.com/office/powerpoint/2010/main" val="74390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07C6023-C4B7-42D1-A220-8083D8594E8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2177" y="5872280"/>
            <a:ext cx="3717948" cy="1146892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="" xmlns:a16="http://schemas.microsoft.com/office/drawing/2014/main" id="{6F0BD005-56BC-42F1-9A01-E29AF9E58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000445" cy="587228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27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Expository/ Explanatory Essay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b="1" dirty="0">
                <a:solidFill>
                  <a:schemeClr val="accent5">
                    <a:lumMod val="50000"/>
                  </a:schemeClr>
                </a:solidFill>
              </a:rPr>
              <a:t>Expose (V) to explain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700" b="1" dirty="0">
                <a:solidFill>
                  <a:schemeClr val="accent5">
                    <a:lumMod val="50000"/>
                  </a:schemeClr>
                </a:solidFill>
              </a:rPr>
              <a:t>Exposition (V) explanation</a:t>
            </a:r>
            <a:br>
              <a:rPr lang="en-US" sz="27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700" b="1" dirty="0">
                <a:solidFill>
                  <a:schemeClr val="accent5">
                    <a:lumMod val="50000"/>
                  </a:schemeClr>
                </a:solidFill>
              </a:rPr>
              <a:t>Expository (Adj) explanatory</a:t>
            </a:r>
            <a:br>
              <a:rPr lang="en-US" sz="27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700" b="1" dirty="0">
                <a:solidFill>
                  <a:schemeClr val="accent5">
                    <a:lumMod val="50000"/>
                  </a:schemeClr>
                </a:solidFill>
              </a:rPr>
              <a:t>Definition: the writer/author explains / exposes the topic.</a:t>
            </a:r>
            <a:br>
              <a:rPr lang="en-US" sz="27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7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7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7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Examples:</a:t>
            </a:r>
            <a:r>
              <a:rPr lang="en-US" sz="27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7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700" b="1" dirty="0">
                <a:solidFill>
                  <a:schemeClr val="accent5">
                    <a:lumMod val="50000"/>
                  </a:schemeClr>
                </a:solidFill>
              </a:rPr>
              <a:t>Industries: Sugar mill, cotton mill, flour mill etc.</a:t>
            </a:r>
            <a:br>
              <a:rPr lang="en-US" sz="27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700" b="1" dirty="0">
                <a:solidFill>
                  <a:schemeClr val="accent5">
                    <a:lumMod val="50000"/>
                  </a:schemeClr>
                </a:solidFill>
              </a:rPr>
              <a:t>Departments: senate, parliament</a:t>
            </a:r>
            <a:br>
              <a:rPr lang="en-US" sz="27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700" b="1" dirty="0">
                <a:solidFill>
                  <a:schemeClr val="accent5">
                    <a:lumMod val="50000"/>
                  </a:schemeClr>
                </a:solidFill>
              </a:rPr>
              <a:t>Occupation: medical, engineering, etc.</a:t>
            </a:r>
            <a:br>
              <a:rPr lang="en-US" sz="27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700" b="1" dirty="0">
                <a:solidFill>
                  <a:schemeClr val="accent5">
                    <a:lumMod val="50000"/>
                  </a:schemeClr>
                </a:solidFill>
              </a:rPr>
              <a:t>Scientific: functioning of TV, radio, wireless, telephone, fax, computer</a:t>
            </a:r>
            <a:br>
              <a:rPr lang="en-US" sz="27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700" b="1" i="1" dirty="0">
                <a:solidFill>
                  <a:schemeClr val="accent5">
                    <a:lumMod val="50000"/>
                  </a:schemeClr>
                </a:solidFill>
              </a:rPr>
              <a:t>Quotations / sayings: </a:t>
            </a:r>
            <a:r>
              <a:rPr lang="en-US" sz="2700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7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700" b="1" dirty="0">
                <a:solidFill>
                  <a:schemeClr val="accent5">
                    <a:lumMod val="50000"/>
                  </a:schemeClr>
                </a:solidFill>
              </a:rPr>
              <a:t>mother is the first teacher, if there is a will, there is a way.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</a:rPr>
            </a:b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15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5352438-52A6-4541-B176-F528E1128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3999" cy="587228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Controversial/ Argumentative Essay</a:t>
            </a: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Argue (V) to give reasons (for or against something).</a:t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Argument (N) reasons (for or against something).</a:t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Argumentative (Adj) Controversial / debated</a:t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Definition: the writer / author argues for and against the topic.</a:t>
            </a: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solidFill>
                <a:schemeClr val="accent5">
                  <a:lumMod val="50000"/>
                </a:schemeClr>
              </a:solidFill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solidFill>
                  <a:srgbClr val="000000"/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accent5">
                  <a:lumMod val="50000"/>
                </a:schemeClr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 is responsible for the down fall of education?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Love marriage or arrange marriage.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ffectLst/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Village life or city life. 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2398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1943</TotalTime>
  <Words>28</Words>
  <Application>Microsoft Office PowerPoint</Application>
  <PresentationFormat>On-screen Show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Yashoda Girls’  Arts &amp; Commerce College Sneh Nagar, Wardha Road, Nagpur      Topic - Essay        COMPULSORY ENGLISH    </vt:lpstr>
      <vt:lpstr>Slide 2</vt:lpstr>
      <vt:lpstr>Types of Essay There are six types of essay   Descriptive Essay  Reflective Essay   Narrative Essay  Imaginative Essay  Explanatory Essay  Argumentative Essay </vt:lpstr>
      <vt:lpstr> Descriptive Essay                                                         Describe (V)             say --- a person or thing I like; Give a picture of someone/                                                  something in words. Description (N)        the act of writing or saying in words what someone /                                      something is like. Descriptive (Adj)     the one who/ that describes.  Definition: the writer describes whatever he sees or hears about a person, place,                      thing or an animal. It is commonly of concrete /real natures.  Examples:   Person: a leader, teacher, doctor, and actress etc.                        Place: a country, city, village, town, school, college etc.                        Thing: A car, bus, watch, door, lock, flag etc.       Natural things: snow, ice, rain, waterfall, the sky, the earth, sea etc.                        Animal: a cow, goat, horse, dog etc. </vt:lpstr>
      <vt:lpstr>Slide 5</vt:lpstr>
      <vt:lpstr> Narrative Essay  Narrate (V) to give a written or spoken detail of an incident, accident or adventure, etc.  Narration (N) the act of giving a written / spoken detail of incident, accident or adventure, etc.  Narrative (Adj) in the form of storytelling.  Definition: the writer/author narrates an accident, incident, a journey, tour / historical event.   Examples:  An accident:               Bomb blast, train or bus collision. Natural disaster:       Earth quake, flood, fire. Incident:                     Street fighting, relative’s death.                                      Any story actual or imaginary                                      Journey, your, walk etc.                                       Biography of a well-known personality  </vt:lpstr>
      <vt:lpstr>Imaginative Essay Imagine (V) to form a mental picture of something. Imagination (N) the act of imagining.  Imaginative (Adj) showing imagination, full of imagination. Definition: In the imaginative essay, the writer imagines about a topic.  Examples:   If I were you… If I were rich… If I were a king… If I were the P.M of India… ‘What would you do?’ If I were you, I would … </vt:lpstr>
      <vt:lpstr>Expository/ Explanatory Essay Expose (V) to explain Exposition (V) explanation Expository (Adj) explanatory Definition: the writer/author explains / exposes the topic.  Examples: Industries: Sugar mill, cotton mill, flour mill etc. Departments: senate, parliament Occupation: medical, engineering, etc. Scientific: functioning of TV, radio, wireless, telephone, fax, computer Quotations / sayings:  mother is the first teacher, if there is a will, there is a way. </vt:lpstr>
      <vt:lpstr>Slide 9</vt:lpstr>
      <vt:lpstr>Slide 10</vt:lpstr>
      <vt:lpstr>                                               Thanks                                         amolsaroj2020@gmail.com                                                 9822277497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Admin</cp:lastModifiedBy>
  <cp:revision>291</cp:revision>
  <dcterms:created xsi:type="dcterms:W3CDTF">2013-08-21T19:17:07Z</dcterms:created>
  <dcterms:modified xsi:type="dcterms:W3CDTF">2024-12-06T08:38:07Z</dcterms:modified>
</cp:coreProperties>
</file>