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6" r:id="rId2"/>
    <p:sldId id="257" r:id="rId3"/>
    <p:sldId id="259" r:id="rId4"/>
    <p:sldId id="276" r:id="rId5"/>
    <p:sldId id="277" r:id="rId6"/>
    <p:sldId id="261" r:id="rId7"/>
    <p:sldId id="278" r:id="rId8"/>
    <p:sldId id="279" r:id="rId9"/>
    <p:sldId id="280" r:id="rId10"/>
    <p:sldId id="281" r:id="rId11"/>
    <p:sldId id="282" r:id="rId12"/>
    <p:sldId id="275" r:id="rId13"/>
    <p:sldId id="283" r:id="rId14"/>
    <p:sldId id="284" r:id="rId15"/>
    <p:sldId id="264" r:id="rId16"/>
    <p:sldId id="285" r:id="rId17"/>
    <p:sldId id="28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7FFF"/>
    <a:srgbClr val="9E0000"/>
    <a:srgbClr val="A50021"/>
    <a:srgbClr val="F7E289"/>
    <a:srgbClr val="FF9E1D"/>
    <a:srgbClr val="D68B1C"/>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71"/>
  </p:normalViewPr>
  <p:slideViewPr>
    <p:cSldViewPr>
      <p:cViewPr varScale="1">
        <p:scale>
          <a:sx n="68" d="100"/>
          <a:sy n="68" d="100"/>
        </p:scale>
        <p:origin x="-1248" y="-96"/>
      </p:cViewPr>
      <p:guideLst>
        <p:guide orient="horz" pos="2160"/>
        <p:guide pos="2880"/>
      </p:guideLst>
    </p:cSldViewPr>
  </p:slideViewPr>
  <p:notesTextViewPr>
    <p:cViewPr>
      <p:scale>
        <a:sx n="1" d="1"/>
        <a:sy n="1" d="1"/>
      </p:scale>
      <p:origin x="0" y="0"/>
    </p:cViewPr>
  </p:notesTextViewPr>
  <p:gridSpacing cx="156370338" cy="1563703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D46C1B-50E8-B649-9E2F-3613DAE3E53F}" type="datetimeFigureOut">
              <a:rPr lang="en-US" smtClean="0"/>
              <a:pPr/>
              <a:t>12/6/2024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5C12EA-E4B0-264F-BCA3-0F1158BD6BCE}" type="slidenum">
              <a:rPr lang="en-US" smtClean="0"/>
              <a:pPr/>
              <a:t>‹#›</a:t>
            </a:fld>
            <a:endParaRPr lang="en-US"/>
          </a:p>
        </p:txBody>
      </p:sp>
    </p:spTree>
    <p:extLst>
      <p:ext uri="{BB962C8B-B14F-4D97-AF65-F5344CB8AC3E}">
        <p14:creationId xmlns="" xmlns:p14="http://schemas.microsoft.com/office/powerpoint/2010/main" val="28140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5C12EA-E4B0-264F-BCA3-0F1158BD6BCE}" type="slidenum">
              <a:rPr lang="en-US" smtClean="0"/>
              <a:pPr/>
              <a:t>2</a:t>
            </a:fld>
            <a:endParaRPr lang="en-US"/>
          </a:p>
        </p:txBody>
      </p:sp>
    </p:spTree>
    <p:extLst>
      <p:ext uri="{BB962C8B-B14F-4D97-AF65-F5344CB8AC3E}">
        <p14:creationId xmlns="" xmlns:p14="http://schemas.microsoft.com/office/powerpoint/2010/main" val="810037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48965" y="527605"/>
            <a:ext cx="8551480" cy="763525"/>
          </a:xfrm>
          <a:effectLst/>
        </p:spPr>
        <p:txBody>
          <a:bodyPr>
            <a:normAutofit/>
          </a:bodyPr>
          <a:lstStyle>
            <a:lvl1pPr algn="l">
              <a:defRPr sz="3600">
                <a:solidFill>
                  <a:schemeClr val="bg2">
                    <a:lumMod val="2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48965" y="1291130"/>
            <a:ext cx="6400800" cy="610819"/>
          </a:xfrm>
        </p:spPr>
        <p:txBody>
          <a:bodyPr>
            <a:normAutofit/>
          </a:bodyPr>
          <a:lstStyle>
            <a:lvl1pPr marL="0" indent="0" algn="l">
              <a:buNone/>
              <a:defRPr sz="26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527605"/>
            <a:ext cx="6566315" cy="610820"/>
          </a:xfrm>
        </p:spPr>
        <p:txBody>
          <a:bodyPr>
            <a:normAutofit/>
          </a:bodyPr>
          <a:lstStyle>
            <a:lvl1pPr algn="l">
              <a:defRPr sz="3600">
                <a:solidFill>
                  <a:schemeClr val="bg2">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69" y="1596540"/>
            <a:ext cx="8093365" cy="4581150"/>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chemeClr val="bg2">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7016195" cy="4275740"/>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680310"/>
            <a:ext cx="8398775" cy="532180"/>
          </a:xfrm>
        </p:spPr>
        <p:txBody>
          <a:bodyPr>
            <a:normAutofit/>
          </a:bodyPr>
          <a:lstStyle>
            <a:lvl1pPr algn="l">
              <a:defRPr sz="3600">
                <a:solidFill>
                  <a:schemeClr val="bg2">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443834"/>
            <a:ext cx="4123035" cy="620719"/>
          </a:xfrm>
        </p:spPr>
        <p:txBody>
          <a:bodyPr anchor="b"/>
          <a:lstStyle>
            <a:lvl1pPr marL="0" indent="0">
              <a:buNone/>
              <a:defRPr sz="2400" b="1" baseline="0">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054655"/>
            <a:ext cx="4123035" cy="3035058"/>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705" y="1443834"/>
            <a:ext cx="4123035" cy="620719"/>
          </a:xfrm>
        </p:spPr>
        <p:txBody>
          <a:bodyPr anchor="b"/>
          <a:lstStyle>
            <a:lvl1pPr marL="0" indent="0">
              <a:buNone/>
              <a:defRPr sz="2400" b="1">
                <a:solidFill>
                  <a:schemeClr val="bg2">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705" y="2054655"/>
            <a:ext cx="4123035" cy="3035058"/>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490" y="527605"/>
            <a:ext cx="6566315" cy="610820"/>
          </a:xfrm>
          <a:solidFill>
            <a:schemeClr val="accent1">
              <a:lumMod val="20000"/>
              <a:lumOff val="80000"/>
            </a:schemeClr>
          </a:solidFill>
          <a:ln>
            <a:solidFill>
              <a:schemeClr val="accent1"/>
            </a:solidFill>
          </a:ln>
        </p:spPr>
        <p:txBody>
          <a:bodyPr>
            <a:normAutofit fontScale="90000"/>
          </a:bodyPr>
          <a:lstStyle/>
          <a:p>
            <a:pPr algn="ctr"/>
            <a:r>
              <a:rPr lang="en-US" b="1" dirty="0" smtClean="0"/>
              <a:t/>
            </a:r>
            <a:br>
              <a:rPr lang="en-US" b="1" dirty="0" smtClean="0"/>
            </a:br>
            <a:r>
              <a:rPr lang="en-US" b="1" dirty="0" smtClean="0">
                <a:solidFill>
                  <a:schemeClr val="tx2">
                    <a:lumMod val="60000"/>
                    <a:lumOff val="40000"/>
                  </a:schemeClr>
                </a:solidFill>
              </a:rPr>
              <a:t>Compulsory English</a:t>
            </a:r>
            <a:r>
              <a:rPr lang="en-US" sz="4400" b="1" dirty="0" smtClean="0">
                <a:solidFill>
                  <a:schemeClr val="tx2">
                    <a:lumMod val="60000"/>
                    <a:lumOff val="40000"/>
                  </a:schemeClr>
                </a:solidFill>
              </a:rPr>
              <a:t> </a:t>
            </a:r>
            <a:r>
              <a:rPr lang="en-US" sz="4400" b="1" dirty="0" smtClean="0">
                <a:solidFill>
                  <a:srgbClr val="C00000"/>
                </a:solidFill>
              </a:rPr>
              <a:t/>
            </a:r>
            <a:br>
              <a:rPr lang="en-US" sz="4400" b="1" dirty="0" smtClean="0">
                <a:solidFill>
                  <a:srgbClr val="C00000"/>
                </a:solidFill>
              </a:rPr>
            </a:br>
            <a:endParaRPr lang="en-IN" sz="4400" b="1" dirty="0">
              <a:solidFill>
                <a:srgbClr val="C00000"/>
              </a:solidFill>
            </a:endParaRPr>
          </a:p>
        </p:txBody>
      </p:sp>
      <p:sp>
        <p:nvSpPr>
          <p:cNvPr id="3" name="Content Placeholder 2"/>
          <p:cNvSpPr>
            <a:spLocks noGrp="1"/>
          </p:cNvSpPr>
          <p:nvPr>
            <p:ph idx="1"/>
          </p:nvPr>
        </p:nvSpPr>
        <p:spPr>
          <a:xfrm>
            <a:off x="601669" y="1596540"/>
            <a:ext cx="8093365" cy="4123035"/>
          </a:xfrm>
        </p:spPr>
        <p:txBody>
          <a:bodyPr/>
          <a:lstStyle/>
          <a:p>
            <a:pPr algn="ctr">
              <a:buNone/>
            </a:pPr>
            <a:r>
              <a:rPr lang="en-US" sz="3600" b="1" dirty="0" smtClean="0"/>
              <a:t>GRAMMAR </a:t>
            </a:r>
            <a:r>
              <a:rPr lang="en-US" sz="3600" b="1" dirty="0" smtClean="0"/>
              <a:t>&amp; VOCABULARY </a:t>
            </a:r>
          </a:p>
          <a:p>
            <a:pPr algn="ctr">
              <a:buNone/>
            </a:pPr>
            <a:r>
              <a:rPr lang="en-US" sz="4000" b="1" dirty="0" smtClean="0">
                <a:solidFill>
                  <a:srgbClr val="157FFF"/>
                </a:solidFill>
              </a:rPr>
              <a:t>*Degree of Comparison*</a:t>
            </a:r>
          </a:p>
          <a:p>
            <a:pPr algn="ctr">
              <a:buNone/>
            </a:pPr>
            <a:endParaRPr lang="en-US" sz="4000" b="1" dirty="0" smtClean="0"/>
          </a:p>
          <a:p>
            <a:pPr algn="ctr">
              <a:buNone/>
            </a:pPr>
            <a:r>
              <a:rPr lang="en-US" sz="4000" b="1" dirty="0" smtClean="0"/>
              <a:t>                  - </a:t>
            </a:r>
            <a:r>
              <a:rPr lang="en-US" sz="3600" b="1" dirty="0" err="1" smtClean="0"/>
              <a:t>Amol</a:t>
            </a:r>
            <a:r>
              <a:rPr lang="en-US" sz="3600" b="1" dirty="0" smtClean="0"/>
              <a:t> </a:t>
            </a:r>
            <a:r>
              <a:rPr lang="en-US" sz="3600" b="1" dirty="0" err="1" smtClean="0"/>
              <a:t>Raut</a:t>
            </a:r>
            <a:r>
              <a:rPr lang="en-US" sz="4000" b="1" dirty="0" smtClean="0"/>
              <a:t>, </a:t>
            </a:r>
            <a:r>
              <a:rPr lang="en-US" sz="2400" b="1" i="1" dirty="0" smtClean="0"/>
              <a:t>PhD</a:t>
            </a:r>
            <a:r>
              <a:rPr lang="en-US" sz="4000" b="1" dirty="0" smtClean="0"/>
              <a:t> </a:t>
            </a:r>
          </a:p>
          <a:p>
            <a:endParaRPr lang="en-US" dirty="0" smtClean="0"/>
          </a:p>
          <a:p>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38425"/>
            <a:ext cx="8237835" cy="400110"/>
          </a:xfrm>
          <a:prstGeom prst="rect">
            <a:avLst/>
          </a:prstGeom>
          <a:noFill/>
        </p:spPr>
        <p:txBody>
          <a:bodyPr wrap="square" rtlCol="0">
            <a:spAutoFit/>
          </a:bodyPr>
          <a:lstStyle/>
          <a:p>
            <a:pPr algn="ctr"/>
            <a:r>
              <a:rPr lang="en-US" sz="2000" dirty="0">
                <a:solidFill>
                  <a:srgbClr val="FF0000"/>
                </a:solidFill>
                <a:latin typeface="Comic Sans MS" charset="0"/>
                <a:ea typeface="Comic Sans MS" charset="0"/>
                <a:cs typeface="Comic Sans MS" charset="0"/>
              </a:rPr>
              <a:t>By using more and most</a:t>
            </a:r>
          </a:p>
        </p:txBody>
      </p:sp>
      <p:sp>
        <p:nvSpPr>
          <p:cNvPr id="4" name="Title 3"/>
          <p:cNvSpPr>
            <a:spLocks noGrp="1"/>
          </p:cNvSpPr>
          <p:nvPr>
            <p:ph type="title"/>
          </p:nvPr>
        </p:nvSpPr>
        <p:spPr>
          <a:xfrm>
            <a:off x="457200" y="274638"/>
            <a:ext cx="8229600" cy="1016492"/>
          </a:xfrm>
        </p:spPr>
        <p:txBody>
          <a:bodyPr/>
          <a:lstStyle/>
          <a:p>
            <a:r>
              <a:rPr lang="en-US" dirty="0" smtClean="0">
                <a:solidFill>
                  <a:srgbClr val="C00000"/>
                </a:solidFill>
              </a:rPr>
              <a:t>List of Degrees of Comparison</a:t>
            </a:r>
            <a:endParaRPr lang="en-US" dirty="0">
              <a:solidFill>
                <a:srgbClr val="C00000"/>
              </a:solidFill>
            </a:endParaRPr>
          </a:p>
        </p:txBody>
      </p:sp>
      <p:graphicFrame>
        <p:nvGraphicFramePr>
          <p:cNvPr id="3" name="Table 2"/>
          <p:cNvGraphicFramePr>
            <a:graphicFrameLocks noGrp="1"/>
          </p:cNvGraphicFramePr>
          <p:nvPr>
            <p:extLst>
              <p:ext uri="{D42A27DB-BD31-4B8C-83A1-F6EECF244321}">
                <p14:modId xmlns="" xmlns:p14="http://schemas.microsoft.com/office/powerpoint/2010/main" val="2033405806"/>
              </p:ext>
            </p:extLst>
          </p:nvPr>
        </p:nvGraphicFramePr>
        <p:xfrm>
          <a:off x="1517900" y="1596540"/>
          <a:ext cx="6096000" cy="4676132"/>
        </p:xfrm>
        <a:graphic>
          <a:graphicData uri="http://schemas.openxmlformats.org/drawingml/2006/table">
            <a:tbl>
              <a:tblPr firstRow="1" bandRow="1">
                <a:tableStyleId>{21E4AEA4-8DFA-4A89-87EB-49C32662AFE0}</a:tableStyleId>
              </a:tblPr>
              <a:tblGrid>
                <a:gridCol w="2032000"/>
                <a:gridCol w="2032000"/>
                <a:gridCol w="2032000"/>
              </a:tblGrid>
              <a:tr h="267539">
                <a:tc>
                  <a:txBody>
                    <a:bodyPr/>
                    <a:lstStyle/>
                    <a:p>
                      <a:r>
                        <a:rPr lang="en-US" dirty="0" smtClean="0"/>
                        <a:t>POSITIVE</a:t>
                      </a:r>
                      <a:endParaRPr lang="en-US" dirty="0">
                        <a:latin typeface="Comic Sans MS" charset="0"/>
                        <a:ea typeface="Comic Sans MS" charset="0"/>
                        <a:cs typeface="Comic Sans MS" charset="0"/>
                      </a:endParaRPr>
                    </a:p>
                  </a:txBody>
                  <a:tcPr/>
                </a:tc>
                <a:tc>
                  <a:txBody>
                    <a:bodyPr/>
                    <a:lstStyle/>
                    <a:p>
                      <a:r>
                        <a:rPr lang="en-US" dirty="0" smtClean="0"/>
                        <a:t>COMPARATIVE</a:t>
                      </a:r>
                      <a:endParaRPr lang="en-US" dirty="0">
                        <a:latin typeface="Comic Sans MS" charset="0"/>
                        <a:ea typeface="Comic Sans MS" charset="0"/>
                        <a:cs typeface="Comic Sans MS" charset="0"/>
                      </a:endParaRPr>
                    </a:p>
                  </a:txBody>
                  <a:tcPr/>
                </a:tc>
                <a:tc>
                  <a:txBody>
                    <a:bodyPr/>
                    <a:lstStyle/>
                    <a:p>
                      <a:r>
                        <a:rPr lang="en-US" dirty="0" smtClean="0"/>
                        <a:t>SUPERLATIVE</a:t>
                      </a:r>
                      <a:endParaRPr lang="en-US" dirty="0">
                        <a:latin typeface="Comic Sans MS" charset="0"/>
                        <a:ea typeface="Comic Sans MS" charset="0"/>
                        <a:cs typeface="Comic Sans MS" charset="0"/>
                      </a:endParaRPr>
                    </a:p>
                  </a:txBody>
                  <a:tcPr/>
                </a:tc>
              </a:tr>
              <a:tr h="326178">
                <a:tc>
                  <a:txBody>
                    <a:bodyPr/>
                    <a:lstStyle/>
                    <a:p>
                      <a:pPr algn="l"/>
                      <a:r>
                        <a:rPr lang="en-US" sz="1400" dirty="0">
                          <a:effectLst/>
                        </a:rPr>
                        <a:t>active</a:t>
                      </a:r>
                      <a:endParaRPr lang="en-US" sz="1400" dirty="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more active</a:t>
                      </a:r>
                      <a:endParaRPr lang="en-US" sz="1400" dirty="0">
                        <a:effectLst/>
                        <a:latin typeface="Comic Sans MS" charset="0"/>
                        <a:ea typeface="Comic Sans MS" charset="0"/>
                        <a:cs typeface="Comic Sans MS" charset="0"/>
                      </a:endParaRPr>
                    </a:p>
                  </a:txBody>
                  <a:tcPr marL="190500" marR="190500" marT="88900" marB="88900" anchor="ctr"/>
                </a:tc>
                <a:tc>
                  <a:txBody>
                    <a:bodyPr/>
                    <a:lstStyle/>
                    <a:p>
                      <a:pPr algn="l"/>
                      <a:r>
                        <a:rPr lang="en-US" sz="1400">
                          <a:effectLst/>
                        </a:rPr>
                        <a:t>most active</a:t>
                      </a:r>
                      <a:endParaRPr lang="en-US" sz="1400">
                        <a:effectLst/>
                        <a:latin typeface="Comic Sans MS" charset="0"/>
                        <a:ea typeface="Comic Sans MS" charset="0"/>
                        <a:cs typeface="Comic Sans MS" charset="0"/>
                      </a:endParaRPr>
                    </a:p>
                  </a:txBody>
                  <a:tcPr marL="190500" marR="190500" marT="88900" marB="88900" anchor="ctr"/>
                </a:tc>
              </a:tr>
              <a:tr h="524084">
                <a:tc>
                  <a:txBody>
                    <a:bodyPr/>
                    <a:lstStyle/>
                    <a:p>
                      <a:pPr algn="l"/>
                      <a:r>
                        <a:rPr lang="en-US" sz="1400" dirty="0">
                          <a:effectLst/>
                        </a:rPr>
                        <a:t>attractive</a:t>
                      </a:r>
                      <a:endParaRPr lang="en-US" sz="1400" dirty="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more attractive</a:t>
                      </a:r>
                      <a:endParaRPr lang="en-US" sz="1400" dirty="0">
                        <a:effectLst/>
                        <a:latin typeface="Comic Sans MS" charset="0"/>
                        <a:ea typeface="Comic Sans MS" charset="0"/>
                        <a:cs typeface="Comic Sans MS" charset="0"/>
                      </a:endParaRPr>
                    </a:p>
                  </a:txBody>
                  <a:tcPr marL="190500" marR="190500" marT="88900" marB="88900" anchor="ctr"/>
                </a:tc>
                <a:tc>
                  <a:txBody>
                    <a:bodyPr/>
                    <a:lstStyle/>
                    <a:p>
                      <a:pPr algn="l"/>
                      <a:r>
                        <a:rPr lang="en-US" sz="1400">
                          <a:effectLst/>
                        </a:rPr>
                        <a:t>most attractive</a:t>
                      </a:r>
                      <a:endParaRPr lang="en-US" sz="1400">
                        <a:effectLst/>
                        <a:latin typeface="Comic Sans MS" charset="0"/>
                        <a:ea typeface="Comic Sans MS" charset="0"/>
                        <a:cs typeface="Comic Sans MS" charset="0"/>
                      </a:endParaRPr>
                    </a:p>
                  </a:txBody>
                  <a:tcPr marL="190500" marR="190500" marT="88900" marB="88900" anchor="ctr"/>
                </a:tc>
              </a:tr>
              <a:tr h="524084">
                <a:tc>
                  <a:txBody>
                    <a:bodyPr/>
                    <a:lstStyle/>
                    <a:p>
                      <a:pPr algn="l"/>
                      <a:r>
                        <a:rPr lang="en-US" sz="1400">
                          <a:effectLst/>
                        </a:rPr>
                        <a:t>beautiful</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more beautiful</a:t>
                      </a:r>
                      <a:endParaRPr lang="en-US" sz="1400" dirty="0">
                        <a:effectLst/>
                        <a:latin typeface="Comic Sans MS" charset="0"/>
                        <a:ea typeface="Comic Sans MS" charset="0"/>
                        <a:cs typeface="Comic Sans MS" charset="0"/>
                      </a:endParaRPr>
                    </a:p>
                  </a:txBody>
                  <a:tcPr marL="190500" marR="190500" marT="88900" marB="88900" anchor="ctr"/>
                </a:tc>
                <a:tc>
                  <a:txBody>
                    <a:bodyPr/>
                    <a:lstStyle/>
                    <a:p>
                      <a:pPr algn="l"/>
                      <a:r>
                        <a:rPr lang="en-US" sz="1400">
                          <a:effectLst/>
                        </a:rPr>
                        <a:t>most beautiful</a:t>
                      </a:r>
                      <a:endParaRPr lang="en-US" sz="1400">
                        <a:effectLst/>
                        <a:latin typeface="Comic Sans MS" charset="0"/>
                        <a:ea typeface="Comic Sans MS" charset="0"/>
                        <a:cs typeface="Comic Sans MS" charset="0"/>
                      </a:endParaRPr>
                    </a:p>
                  </a:txBody>
                  <a:tcPr marL="190500" marR="190500" marT="88900" marB="88900" anchor="ctr"/>
                </a:tc>
              </a:tr>
              <a:tr h="326178">
                <a:tc>
                  <a:txBody>
                    <a:bodyPr/>
                    <a:lstStyle/>
                    <a:p>
                      <a:pPr algn="l"/>
                      <a:r>
                        <a:rPr lang="en-US" sz="1400">
                          <a:effectLst/>
                        </a:rPr>
                        <a:t>brilliant</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a:effectLst/>
                        </a:rPr>
                        <a:t>more brilliant</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most brilliant</a:t>
                      </a:r>
                      <a:endParaRPr lang="en-US" sz="1400" dirty="0">
                        <a:effectLst/>
                        <a:latin typeface="Comic Sans MS" charset="0"/>
                        <a:ea typeface="Comic Sans MS" charset="0"/>
                        <a:cs typeface="Comic Sans MS" charset="0"/>
                      </a:endParaRPr>
                    </a:p>
                  </a:txBody>
                  <a:tcPr marL="190500" marR="190500" marT="88900" marB="88900" anchor="ctr"/>
                </a:tc>
              </a:tr>
              <a:tr h="326178">
                <a:tc>
                  <a:txBody>
                    <a:bodyPr/>
                    <a:lstStyle/>
                    <a:p>
                      <a:pPr algn="l"/>
                      <a:r>
                        <a:rPr lang="en-US" sz="1400">
                          <a:effectLst/>
                        </a:rPr>
                        <a:t>careful</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a:effectLst/>
                        </a:rPr>
                        <a:t>more careful</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most careful</a:t>
                      </a:r>
                      <a:endParaRPr lang="en-US" sz="1400" dirty="0">
                        <a:effectLst/>
                        <a:latin typeface="Comic Sans MS" charset="0"/>
                        <a:ea typeface="Comic Sans MS" charset="0"/>
                        <a:cs typeface="Comic Sans MS" charset="0"/>
                      </a:endParaRPr>
                    </a:p>
                  </a:txBody>
                  <a:tcPr marL="190500" marR="190500" marT="88900" marB="88900" anchor="ctr"/>
                </a:tc>
              </a:tr>
              <a:tr h="524084">
                <a:tc>
                  <a:txBody>
                    <a:bodyPr/>
                    <a:lstStyle/>
                    <a:p>
                      <a:pPr algn="l"/>
                      <a:r>
                        <a:rPr lang="en-US" sz="1400">
                          <a:effectLst/>
                        </a:rPr>
                        <a:t>courageous</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a:effectLst/>
                        </a:rPr>
                        <a:t>more courageous</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most courageous</a:t>
                      </a:r>
                      <a:endParaRPr lang="en-US" sz="1400" dirty="0">
                        <a:effectLst/>
                        <a:latin typeface="Comic Sans MS" charset="0"/>
                        <a:ea typeface="Comic Sans MS" charset="0"/>
                        <a:cs typeface="Comic Sans MS" charset="0"/>
                      </a:endParaRPr>
                    </a:p>
                  </a:txBody>
                  <a:tcPr marL="190500" marR="190500" marT="88900" marB="88900" anchor="ctr"/>
                </a:tc>
              </a:tr>
              <a:tr h="326178">
                <a:tc>
                  <a:txBody>
                    <a:bodyPr/>
                    <a:lstStyle/>
                    <a:p>
                      <a:pPr algn="l"/>
                      <a:r>
                        <a:rPr lang="en-US" sz="1400">
                          <a:effectLst/>
                        </a:rPr>
                        <a:t>cunning</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a:effectLst/>
                        </a:rPr>
                        <a:t>more cunning</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most cunning</a:t>
                      </a:r>
                      <a:endParaRPr lang="en-US" sz="1400" dirty="0">
                        <a:effectLst/>
                        <a:latin typeface="Comic Sans MS" charset="0"/>
                        <a:ea typeface="Comic Sans MS" charset="0"/>
                        <a:cs typeface="Comic Sans MS" charset="0"/>
                      </a:endParaRPr>
                    </a:p>
                  </a:txBody>
                  <a:tcPr marL="190500" marR="190500" marT="88900" marB="88900" anchor="ctr"/>
                </a:tc>
              </a:tr>
              <a:tr h="326178">
                <a:tc>
                  <a:txBody>
                    <a:bodyPr/>
                    <a:lstStyle/>
                    <a:p>
                      <a:pPr algn="l"/>
                      <a:r>
                        <a:rPr lang="en-US" sz="1400">
                          <a:effectLst/>
                        </a:rPr>
                        <a:t>difficult</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a:effectLst/>
                        </a:rPr>
                        <a:t>more difficult</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most difficult</a:t>
                      </a:r>
                      <a:endParaRPr lang="en-US" sz="1400" dirty="0">
                        <a:effectLst/>
                        <a:latin typeface="Comic Sans MS" charset="0"/>
                        <a:ea typeface="Comic Sans MS" charset="0"/>
                        <a:cs typeface="Comic Sans MS" charset="0"/>
                      </a:endParaRPr>
                    </a:p>
                  </a:txBody>
                  <a:tcPr marL="190500" marR="190500" marT="88900" marB="88900" anchor="ctr"/>
                </a:tc>
              </a:tr>
              <a:tr h="326178">
                <a:tc>
                  <a:txBody>
                    <a:bodyPr/>
                    <a:lstStyle/>
                    <a:p>
                      <a:pPr algn="l"/>
                      <a:r>
                        <a:rPr lang="en-US" sz="1400">
                          <a:effectLst/>
                        </a:rPr>
                        <a:t>famous</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more famous</a:t>
                      </a:r>
                      <a:endParaRPr lang="en-US" sz="1400" dirty="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most famous</a:t>
                      </a:r>
                      <a:endParaRPr lang="en-US" sz="1400" dirty="0">
                        <a:effectLst/>
                        <a:latin typeface="Comic Sans MS" charset="0"/>
                        <a:ea typeface="Comic Sans MS" charset="0"/>
                        <a:cs typeface="Comic Sans MS" charset="0"/>
                      </a:endParaRPr>
                    </a:p>
                  </a:txBody>
                  <a:tcPr marL="190500" marR="190500" marT="88900" marB="88900" anchor="ctr"/>
                </a:tc>
              </a:tr>
              <a:tr h="326178">
                <a:tc>
                  <a:txBody>
                    <a:bodyPr/>
                    <a:lstStyle/>
                    <a:p>
                      <a:pPr algn="l"/>
                      <a:r>
                        <a:rPr lang="en-US" sz="1400">
                          <a:effectLst/>
                        </a:rPr>
                        <a:t>faithful</a:t>
                      </a:r>
                      <a:endParaRPr lang="en-US" sz="140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more faithful</a:t>
                      </a:r>
                      <a:endParaRPr lang="en-US" sz="1400" dirty="0">
                        <a:effectLst/>
                        <a:latin typeface="Comic Sans MS" charset="0"/>
                        <a:ea typeface="Comic Sans MS" charset="0"/>
                        <a:cs typeface="Comic Sans MS" charset="0"/>
                      </a:endParaRPr>
                    </a:p>
                  </a:txBody>
                  <a:tcPr marL="190500" marR="190500" marT="88900" marB="88900" anchor="ctr"/>
                </a:tc>
                <a:tc>
                  <a:txBody>
                    <a:bodyPr/>
                    <a:lstStyle/>
                    <a:p>
                      <a:pPr algn="l"/>
                      <a:r>
                        <a:rPr lang="en-US" sz="1400" dirty="0">
                          <a:effectLst/>
                        </a:rPr>
                        <a:t>most faithful</a:t>
                      </a:r>
                      <a:endParaRPr lang="en-US" sz="1400" dirty="0">
                        <a:effectLst/>
                        <a:latin typeface="Comic Sans MS" charset="0"/>
                        <a:ea typeface="Comic Sans MS" charset="0"/>
                        <a:cs typeface="Comic Sans MS" charset="0"/>
                      </a:endParaRPr>
                    </a:p>
                  </a:txBody>
                  <a:tcPr marL="190500" marR="190500" marT="88900" marB="88900" anchor="ctr"/>
                </a:tc>
              </a:tr>
            </a:tbl>
          </a:graphicData>
        </a:graphic>
      </p:graphicFrame>
    </p:spTree>
    <p:extLst>
      <p:ext uri="{BB962C8B-B14F-4D97-AF65-F5344CB8AC3E}">
        <p14:creationId xmlns="" xmlns:p14="http://schemas.microsoft.com/office/powerpoint/2010/main" val="62199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555" y="1291130"/>
            <a:ext cx="8237835" cy="400110"/>
          </a:xfrm>
          <a:prstGeom prst="rect">
            <a:avLst/>
          </a:prstGeom>
          <a:noFill/>
        </p:spPr>
        <p:txBody>
          <a:bodyPr wrap="square" rtlCol="0">
            <a:spAutoFit/>
          </a:bodyPr>
          <a:lstStyle/>
          <a:p>
            <a:pPr algn="ctr"/>
            <a:r>
              <a:rPr lang="en-US" sz="2000" dirty="0">
                <a:solidFill>
                  <a:srgbClr val="FF0000"/>
                </a:solidFill>
                <a:latin typeface="Comic Sans MS" charset="0"/>
                <a:ea typeface="Comic Sans MS" charset="0"/>
                <a:cs typeface="Comic Sans MS" charset="0"/>
              </a:rPr>
              <a:t>Irregular Comparisons</a:t>
            </a:r>
          </a:p>
        </p:txBody>
      </p:sp>
      <p:sp>
        <p:nvSpPr>
          <p:cNvPr id="4" name="Title 3"/>
          <p:cNvSpPr>
            <a:spLocks noGrp="1"/>
          </p:cNvSpPr>
          <p:nvPr>
            <p:ph type="title"/>
          </p:nvPr>
        </p:nvSpPr>
        <p:spPr/>
        <p:txBody>
          <a:bodyPr/>
          <a:lstStyle/>
          <a:p>
            <a:r>
              <a:rPr lang="en-US" dirty="0" smtClean="0">
                <a:solidFill>
                  <a:srgbClr val="C00000"/>
                </a:solidFill>
              </a:rPr>
              <a:t>List of Degrees of Comparison</a:t>
            </a:r>
            <a:endParaRPr lang="en-US" dirty="0">
              <a:solidFill>
                <a:srgbClr val="C00000"/>
              </a:solidFill>
            </a:endParaRPr>
          </a:p>
        </p:txBody>
      </p:sp>
      <p:graphicFrame>
        <p:nvGraphicFramePr>
          <p:cNvPr id="3" name="Table 2"/>
          <p:cNvGraphicFramePr>
            <a:graphicFrameLocks noGrp="1"/>
          </p:cNvGraphicFramePr>
          <p:nvPr>
            <p:extLst>
              <p:ext uri="{D42A27DB-BD31-4B8C-83A1-F6EECF244321}">
                <p14:modId xmlns="" xmlns:p14="http://schemas.microsoft.com/office/powerpoint/2010/main" val="141083047"/>
              </p:ext>
            </p:extLst>
          </p:nvPr>
        </p:nvGraphicFramePr>
        <p:xfrm>
          <a:off x="1823310" y="1901950"/>
          <a:ext cx="5191971" cy="4551680"/>
        </p:xfrm>
        <a:graphic>
          <a:graphicData uri="http://schemas.openxmlformats.org/drawingml/2006/table">
            <a:tbl>
              <a:tblPr firstRow="1" bandRow="1">
                <a:tableStyleId>{21E4AEA4-8DFA-4A89-87EB-49C32662AFE0}</a:tableStyleId>
              </a:tblPr>
              <a:tblGrid>
                <a:gridCol w="1730657"/>
                <a:gridCol w="1730657"/>
                <a:gridCol w="1730657"/>
              </a:tblGrid>
              <a:tr h="326202">
                <a:tc>
                  <a:txBody>
                    <a:bodyPr/>
                    <a:lstStyle/>
                    <a:p>
                      <a:r>
                        <a:rPr lang="en-US" sz="1600" dirty="0" smtClean="0"/>
                        <a:t>POSITIVE</a:t>
                      </a:r>
                      <a:endParaRPr lang="en-US" sz="1600" dirty="0">
                        <a:latin typeface="Comic Sans MS" charset="0"/>
                        <a:ea typeface="Comic Sans MS" charset="0"/>
                        <a:cs typeface="Comic Sans MS" charset="0"/>
                      </a:endParaRPr>
                    </a:p>
                  </a:txBody>
                  <a:tcPr/>
                </a:tc>
                <a:tc>
                  <a:txBody>
                    <a:bodyPr/>
                    <a:lstStyle/>
                    <a:p>
                      <a:r>
                        <a:rPr lang="en-US" sz="1600" dirty="0" smtClean="0"/>
                        <a:t>COMPARATIVE</a:t>
                      </a:r>
                      <a:endParaRPr lang="en-US" sz="1600" dirty="0">
                        <a:latin typeface="Comic Sans MS" charset="0"/>
                        <a:ea typeface="Comic Sans MS" charset="0"/>
                        <a:cs typeface="Comic Sans MS" charset="0"/>
                      </a:endParaRPr>
                    </a:p>
                  </a:txBody>
                  <a:tcPr/>
                </a:tc>
                <a:tc>
                  <a:txBody>
                    <a:bodyPr/>
                    <a:lstStyle/>
                    <a:p>
                      <a:r>
                        <a:rPr lang="en-US" sz="1600" dirty="0" smtClean="0"/>
                        <a:t>SUPERLATIVE</a:t>
                      </a:r>
                      <a:endParaRPr lang="en-US" sz="1600" dirty="0">
                        <a:latin typeface="Comic Sans MS" charset="0"/>
                        <a:ea typeface="Comic Sans MS" charset="0"/>
                        <a:cs typeface="Comic Sans MS" charset="0"/>
                      </a:endParaRPr>
                    </a:p>
                  </a:txBody>
                  <a:tcPr/>
                </a:tc>
              </a:tr>
              <a:tr h="410224">
                <a:tc>
                  <a:txBody>
                    <a:bodyPr/>
                    <a:lstStyle/>
                    <a:p>
                      <a:pPr algn="l"/>
                      <a:r>
                        <a:rPr lang="en-US" sz="1600" dirty="0">
                          <a:effectLst/>
                        </a:rPr>
                        <a:t>bad</a:t>
                      </a:r>
                      <a:endParaRPr lang="en-US" sz="1600" dirty="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worse</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worst</a:t>
                      </a:r>
                      <a:endParaRPr lang="en-US" sz="1600">
                        <a:effectLst/>
                        <a:latin typeface="Comic Sans MS" charset="0"/>
                        <a:ea typeface="Comic Sans MS" charset="0"/>
                        <a:cs typeface="Comic Sans MS" charset="0"/>
                      </a:endParaRPr>
                    </a:p>
                  </a:txBody>
                  <a:tcPr marL="190500" marR="190500" marT="88900" marB="88900" anchor="ctr"/>
                </a:tc>
              </a:tr>
              <a:tr h="410224">
                <a:tc>
                  <a:txBody>
                    <a:bodyPr/>
                    <a:lstStyle/>
                    <a:p>
                      <a:pPr algn="l"/>
                      <a:r>
                        <a:rPr lang="en-US" sz="1600" dirty="0">
                          <a:effectLst/>
                        </a:rPr>
                        <a:t>evil</a:t>
                      </a:r>
                      <a:endParaRPr lang="en-US" sz="1600" dirty="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worse</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worst</a:t>
                      </a:r>
                      <a:endParaRPr lang="en-US" sz="1600">
                        <a:effectLst/>
                        <a:latin typeface="Comic Sans MS" charset="0"/>
                        <a:ea typeface="Comic Sans MS" charset="0"/>
                        <a:cs typeface="Comic Sans MS" charset="0"/>
                      </a:endParaRPr>
                    </a:p>
                  </a:txBody>
                  <a:tcPr marL="190500" marR="190500" marT="88900" marB="88900" anchor="ctr"/>
                </a:tc>
              </a:tr>
              <a:tr h="410224">
                <a:tc>
                  <a:txBody>
                    <a:bodyPr/>
                    <a:lstStyle/>
                    <a:p>
                      <a:pPr algn="l"/>
                      <a:r>
                        <a:rPr lang="en-US" sz="1600" dirty="0">
                          <a:effectLst/>
                        </a:rPr>
                        <a:t>good</a:t>
                      </a:r>
                      <a:endParaRPr lang="en-US" sz="1600" dirty="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better</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best</a:t>
                      </a:r>
                      <a:endParaRPr lang="en-US" sz="1600">
                        <a:effectLst/>
                        <a:latin typeface="Comic Sans MS" charset="0"/>
                        <a:ea typeface="Comic Sans MS" charset="0"/>
                        <a:cs typeface="Comic Sans MS" charset="0"/>
                      </a:endParaRPr>
                    </a:p>
                  </a:txBody>
                  <a:tcPr marL="190500" marR="190500" marT="88900" marB="88900" anchor="ctr"/>
                </a:tc>
              </a:tr>
              <a:tr h="410224">
                <a:tc>
                  <a:txBody>
                    <a:bodyPr/>
                    <a:lstStyle/>
                    <a:p>
                      <a:pPr algn="l"/>
                      <a:r>
                        <a:rPr lang="en-US" sz="1600">
                          <a:effectLst/>
                        </a:rPr>
                        <a:t>ill</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worse</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worst</a:t>
                      </a:r>
                      <a:endParaRPr lang="en-US" sz="1600">
                        <a:effectLst/>
                        <a:latin typeface="Comic Sans MS" charset="0"/>
                        <a:ea typeface="Comic Sans MS" charset="0"/>
                        <a:cs typeface="Comic Sans MS" charset="0"/>
                      </a:endParaRPr>
                    </a:p>
                  </a:txBody>
                  <a:tcPr marL="190500" marR="190500" marT="88900" marB="88900" anchor="ctr"/>
                </a:tc>
              </a:tr>
              <a:tr h="410224">
                <a:tc>
                  <a:txBody>
                    <a:bodyPr/>
                    <a:lstStyle/>
                    <a:p>
                      <a:pPr algn="l"/>
                      <a:r>
                        <a:rPr lang="en-US" sz="1600">
                          <a:effectLst/>
                        </a:rPr>
                        <a:t>far</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dirty="0">
                          <a:effectLst/>
                        </a:rPr>
                        <a:t>farther</a:t>
                      </a:r>
                      <a:endParaRPr lang="en-US" sz="1600" dirty="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farthest</a:t>
                      </a:r>
                      <a:endParaRPr lang="en-US" sz="1600">
                        <a:effectLst/>
                        <a:latin typeface="Comic Sans MS" charset="0"/>
                        <a:ea typeface="Comic Sans MS" charset="0"/>
                        <a:cs typeface="Comic Sans MS" charset="0"/>
                      </a:endParaRPr>
                    </a:p>
                  </a:txBody>
                  <a:tcPr marL="190500" marR="190500" marT="88900" marB="88900" anchor="ctr"/>
                </a:tc>
              </a:tr>
              <a:tr h="410224">
                <a:tc>
                  <a:txBody>
                    <a:bodyPr/>
                    <a:lstStyle/>
                    <a:p>
                      <a:pPr algn="l"/>
                      <a:r>
                        <a:rPr lang="en-US" sz="1600">
                          <a:effectLst/>
                        </a:rPr>
                        <a:t>well</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dirty="0">
                          <a:effectLst/>
                        </a:rPr>
                        <a:t>better</a:t>
                      </a:r>
                      <a:endParaRPr lang="en-US" sz="1600" dirty="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best</a:t>
                      </a:r>
                      <a:endParaRPr lang="en-US" sz="1600">
                        <a:effectLst/>
                        <a:latin typeface="Comic Sans MS" charset="0"/>
                        <a:ea typeface="Comic Sans MS" charset="0"/>
                        <a:cs typeface="Comic Sans MS" charset="0"/>
                      </a:endParaRPr>
                    </a:p>
                  </a:txBody>
                  <a:tcPr marL="190500" marR="190500" marT="88900" marB="88900" anchor="ctr"/>
                </a:tc>
              </a:tr>
              <a:tr h="410224">
                <a:tc>
                  <a:txBody>
                    <a:bodyPr/>
                    <a:lstStyle/>
                    <a:p>
                      <a:pPr algn="l"/>
                      <a:r>
                        <a:rPr lang="en-US" sz="1600">
                          <a:effectLst/>
                        </a:rPr>
                        <a:t>late</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dirty="0">
                          <a:effectLst/>
                        </a:rPr>
                        <a:t>later</a:t>
                      </a:r>
                      <a:endParaRPr lang="en-US" sz="1600" dirty="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latest</a:t>
                      </a:r>
                      <a:endParaRPr lang="en-US" sz="1600">
                        <a:effectLst/>
                        <a:latin typeface="Comic Sans MS" charset="0"/>
                        <a:ea typeface="Comic Sans MS" charset="0"/>
                        <a:cs typeface="Comic Sans MS" charset="0"/>
                      </a:endParaRPr>
                    </a:p>
                  </a:txBody>
                  <a:tcPr marL="190500" marR="190500" marT="88900" marB="88900" anchor="ctr"/>
                </a:tc>
              </a:tr>
              <a:tr h="410224">
                <a:tc>
                  <a:txBody>
                    <a:bodyPr/>
                    <a:lstStyle/>
                    <a:p>
                      <a:pPr algn="l"/>
                      <a:r>
                        <a:rPr lang="en-US" sz="1600">
                          <a:effectLst/>
                        </a:rPr>
                        <a:t>little</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less</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dirty="0">
                          <a:effectLst/>
                        </a:rPr>
                        <a:t>least</a:t>
                      </a:r>
                      <a:endParaRPr lang="en-US" sz="1600" dirty="0">
                        <a:effectLst/>
                        <a:latin typeface="Comic Sans MS" charset="0"/>
                        <a:ea typeface="Comic Sans MS" charset="0"/>
                        <a:cs typeface="Comic Sans MS" charset="0"/>
                      </a:endParaRPr>
                    </a:p>
                  </a:txBody>
                  <a:tcPr marL="190500" marR="190500" marT="88900" marB="88900" anchor="ctr"/>
                </a:tc>
              </a:tr>
              <a:tr h="410224">
                <a:tc>
                  <a:txBody>
                    <a:bodyPr/>
                    <a:lstStyle/>
                    <a:p>
                      <a:pPr algn="l"/>
                      <a:r>
                        <a:rPr lang="en-US" sz="1600">
                          <a:effectLst/>
                        </a:rPr>
                        <a:t>much</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more</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dirty="0">
                          <a:effectLst/>
                        </a:rPr>
                        <a:t>most</a:t>
                      </a:r>
                      <a:endParaRPr lang="en-US" sz="1600" dirty="0">
                        <a:effectLst/>
                        <a:latin typeface="Comic Sans MS" charset="0"/>
                        <a:ea typeface="Comic Sans MS" charset="0"/>
                        <a:cs typeface="Comic Sans MS" charset="0"/>
                      </a:endParaRPr>
                    </a:p>
                  </a:txBody>
                  <a:tcPr marL="190500" marR="190500" marT="88900" marB="88900" anchor="ctr"/>
                </a:tc>
              </a:tr>
              <a:tr h="410224">
                <a:tc>
                  <a:txBody>
                    <a:bodyPr/>
                    <a:lstStyle/>
                    <a:p>
                      <a:pPr algn="l"/>
                      <a:r>
                        <a:rPr lang="en-US" sz="1600">
                          <a:effectLst/>
                        </a:rPr>
                        <a:t>many</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a:effectLst/>
                        </a:rPr>
                        <a:t>more</a:t>
                      </a:r>
                      <a:endParaRPr lang="en-US" sz="1600">
                        <a:effectLst/>
                        <a:latin typeface="Comic Sans MS" charset="0"/>
                        <a:ea typeface="Comic Sans MS" charset="0"/>
                        <a:cs typeface="Comic Sans MS" charset="0"/>
                      </a:endParaRPr>
                    </a:p>
                  </a:txBody>
                  <a:tcPr marL="190500" marR="190500" marT="88900" marB="88900" anchor="ctr"/>
                </a:tc>
                <a:tc>
                  <a:txBody>
                    <a:bodyPr/>
                    <a:lstStyle/>
                    <a:p>
                      <a:pPr algn="l"/>
                      <a:r>
                        <a:rPr lang="en-US" sz="1600" dirty="0">
                          <a:effectLst/>
                        </a:rPr>
                        <a:t>most</a:t>
                      </a:r>
                      <a:endParaRPr lang="en-US" sz="1600" dirty="0">
                        <a:effectLst/>
                        <a:latin typeface="Comic Sans MS" charset="0"/>
                        <a:ea typeface="Comic Sans MS" charset="0"/>
                        <a:cs typeface="Comic Sans MS" charset="0"/>
                      </a:endParaRPr>
                    </a:p>
                  </a:txBody>
                  <a:tcPr marL="190500" marR="190500" marT="88900" marB="88900" anchor="ctr"/>
                </a:tc>
              </a:tr>
            </a:tbl>
          </a:graphicData>
        </a:graphic>
      </p:graphicFrame>
    </p:spTree>
    <p:extLst>
      <p:ext uri="{BB962C8B-B14F-4D97-AF65-F5344CB8AC3E}">
        <p14:creationId xmlns="" xmlns:p14="http://schemas.microsoft.com/office/powerpoint/2010/main" val="264110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6324" y="1410230"/>
            <a:ext cx="8237835" cy="1015663"/>
          </a:xfrm>
          <a:prstGeom prst="rect">
            <a:avLst/>
          </a:prstGeom>
          <a:noFill/>
        </p:spPr>
        <p:txBody>
          <a:bodyPr wrap="square" rtlCol="0">
            <a:spAutoFit/>
          </a:bodyPr>
          <a:lstStyle/>
          <a:p>
            <a:pPr algn="ctr"/>
            <a:r>
              <a:rPr lang="en-US" sz="2000" dirty="0" smtClean="0">
                <a:solidFill>
                  <a:srgbClr val="C00000"/>
                </a:solidFill>
                <a:latin typeface="Comic Sans MS" charset="0"/>
                <a:ea typeface="Comic Sans MS" charset="0"/>
                <a:cs typeface="Comic Sans MS" charset="0"/>
              </a:rPr>
              <a:t>Here more than two persons or places or things are compared. Matchless comparisons are of this type:</a:t>
            </a:r>
          </a:p>
          <a:p>
            <a:endParaRPr lang="en-US" sz="2000" dirty="0">
              <a:latin typeface="Comic Sans MS" charset="0"/>
              <a:ea typeface="Comic Sans MS" charset="0"/>
              <a:cs typeface="Comic Sans MS" charset="0"/>
            </a:endParaRPr>
          </a:p>
        </p:txBody>
      </p:sp>
      <p:sp>
        <p:nvSpPr>
          <p:cNvPr id="4" name="Title 3"/>
          <p:cNvSpPr>
            <a:spLocks noGrp="1"/>
          </p:cNvSpPr>
          <p:nvPr>
            <p:ph type="title"/>
          </p:nvPr>
        </p:nvSpPr>
        <p:spPr/>
        <p:txBody>
          <a:bodyPr/>
          <a:lstStyle/>
          <a:p>
            <a:r>
              <a:rPr lang="en-US" dirty="0" smtClean="0">
                <a:solidFill>
                  <a:srgbClr val="C00000"/>
                </a:solidFill>
              </a:rPr>
              <a:t>Changes in Degrees of Comparison</a:t>
            </a:r>
            <a:endParaRPr lang="en-US" dirty="0">
              <a:solidFill>
                <a:srgbClr val="C00000"/>
              </a:solidFill>
            </a:endParaRPr>
          </a:p>
        </p:txBody>
      </p:sp>
      <p:graphicFrame>
        <p:nvGraphicFramePr>
          <p:cNvPr id="5" name="Table 4"/>
          <p:cNvGraphicFramePr>
            <a:graphicFrameLocks noGrp="1"/>
          </p:cNvGraphicFramePr>
          <p:nvPr>
            <p:extLst>
              <p:ext uri="{D42A27DB-BD31-4B8C-83A1-F6EECF244321}">
                <p14:modId xmlns="" xmlns:p14="http://schemas.microsoft.com/office/powerpoint/2010/main" val="206078059"/>
              </p:ext>
            </p:extLst>
          </p:nvPr>
        </p:nvGraphicFramePr>
        <p:xfrm>
          <a:off x="296260" y="2553230"/>
          <a:ext cx="8551479" cy="2550160"/>
        </p:xfrm>
        <a:graphic>
          <a:graphicData uri="http://schemas.openxmlformats.org/drawingml/2006/table">
            <a:tbl>
              <a:tblPr firstRow="1" bandRow="1">
                <a:tableStyleId>{21E4AEA4-8DFA-4A89-87EB-49C32662AFE0}</a:tableStyleId>
              </a:tblPr>
              <a:tblGrid>
                <a:gridCol w="2850493"/>
                <a:gridCol w="2850493"/>
                <a:gridCol w="2850493"/>
              </a:tblGrid>
              <a:tr h="370840">
                <a:tc>
                  <a:txBody>
                    <a:bodyPr/>
                    <a:lstStyle/>
                    <a:p>
                      <a:r>
                        <a:rPr lang="en-US" dirty="0" smtClean="0"/>
                        <a:t>Superlative	</a:t>
                      </a:r>
                      <a:endParaRPr lang="en-US" dirty="0">
                        <a:latin typeface="Comic Sans MS" charset="0"/>
                        <a:ea typeface="Comic Sans MS" charset="0"/>
                        <a:cs typeface="Comic Sans MS" charset="0"/>
                      </a:endParaRPr>
                    </a:p>
                  </a:txBody>
                  <a:tcPr/>
                </a:tc>
                <a:tc>
                  <a:txBody>
                    <a:bodyPr/>
                    <a:lstStyle/>
                    <a:p>
                      <a:r>
                        <a:rPr lang="en-US" dirty="0" smtClean="0"/>
                        <a:t>Comparative	</a:t>
                      </a:r>
                      <a:endParaRPr lang="en-US" dirty="0">
                        <a:latin typeface="Comic Sans MS" charset="0"/>
                        <a:ea typeface="Comic Sans MS" charset="0"/>
                        <a:cs typeface="Comic Sans MS" charset="0"/>
                      </a:endParaRPr>
                    </a:p>
                  </a:txBody>
                  <a:tcPr/>
                </a:tc>
                <a:tc>
                  <a:txBody>
                    <a:bodyPr/>
                    <a:lstStyle/>
                    <a:p>
                      <a:r>
                        <a:rPr lang="en-US" smtClean="0"/>
                        <a:t>Positive	</a:t>
                      </a:r>
                      <a:endParaRPr lang="en-US">
                        <a:latin typeface="Comic Sans MS" charset="0"/>
                        <a:ea typeface="Comic Sans MS" charset="0"/>
                        <a:cs typeface="Comic Sans MS" charset="0"/>
                      </a:endParaRPr>
                    </a:p>
                  </a:txBody>
                  <a:tcPr/>
                </a:tc>
              </a:tr>
              <a:tr h="370840">
                <a:tc>
                  <a:txBody>
                    <a:bodyPr/>
                    <a:lstStyle/>
                    <a:p>
                      <a:pPr algn="l"/>
                      <a:r>
                        <a:rPr lang="en-US">
                          <a:effectLst/>
                        </a:rPr>
                        <a:t>Iron is the most useful of all metals.</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Iron is more useful than any other metal.</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No other metal is so useful as iron.</a:t>
                      </a:r>
                      <a:endParaRPr lang="en-US" dirty="0">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dirty="0" err="1" smtClean="0">
                          <a:effectLst/>
                        </a:rPr>
                        <a:t>Devesh</a:t>
                      </a:r>
                      <a:r>
                        <a:rPr lang="en-US" dirty="0" smtClean="0">
                          <a:effectLst/>
                        </a:rPr>
                        <a:t> </a:t>
                      </a:r>
                      <a:r>
                        <a:rPr lang="en-US" dirty="0">
                          <a:effectLst/>
                        </a:rPr>
                        <a:t>is the cleverest of all boys in the class.</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err="1" smtClean="0">
                          <a:effectLst/>
                        </a:rPr>
                        <a:t>Devesh</a:t>
                      </a:r>
                      <a:r>
                        <a:rPr lang="en-US" dirty="0" smtClean="0">
                          <a:effectLst/>
                        </a:rPr>
                        <a:t> </a:t>
                      </a:r>
                      <a:r>
                        <a:rPr lang="en-US" dirty="0">
                          <a:effectLst/>
                        </a:rPr>
                        <a:t>is cleverer than any other boy in the class.</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No other boy in the class is so clever as </a:t>
                      </a:r>
                      <a:r>
                        <a:rPr lang="en-US" dirty="0" err="1" smtClean="0">
                          <a:effectLst/>
                        </a:rPr>
                        <a:t>Devesh</a:t>
                      </a:r>
                      <a:r>
                        <a:rPr lang="en-US" dirty="0" smtClean="0">
                          <a:effectLst/>
                        </a:rPr>
                        <a:t>.</a:t>
                      </a:r>
                      <a:endParaRPr lang="en-US" dirty="0">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dirty="0">
                          <a:effectLst/>
                        </a:rPr>
                        <a:t>Rain water is the purest water.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Rain water is purer than any other water.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No other water is so pure as rain water.</a:t>
                      </a:r>
                      <a:endParaRPr lang="en-US" dirty="0">
                        <a:effectLst/>
                        <a:latin typeface="Comic Sans MS" charset="0"/>
                        <a:ea typeface="Comic Sans MS" charset="0"/>
                        <a:cs typeface="Comic Sans MS" charset="0"/>
                      </a:endParaRPr>
                    </a:p>
                  </a:txBody>
                  <a:tcPr marL="190500" marR="190500" marT="88900" marB="88900" anchor="ctr"/>
                </a:tc>
              </a:tr>
            </a:tbl>
          </a:graphicData>
        </a:graphic>
      </p:graphicFrame>
    </p:spTree>
    <p:extLst>
      <p:ext uri="{BB962C8B-B14F-4D97-AF65-F5344CB8AC3E}">
        <p14:creationId xmlns="" xmlns:p14="http://schemas.microsoft.com/office/powerpoint/2010/main" val="1791418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6324" y="1410230"/>
            <a:ext cx="8237835" cy="1015663"/>
          </a:xfrm>
          <a:prstGeom prst="rect">
            <a:avLst/>
          </a:prstGeom>
          <a:noFill/>
        </p:spPr>
        <p:txBody>
          <a:bodyPr wrap="square" rtlCol="0">
            <a:spAutoFit/>
          </a:bodyPr>
          <a:lstStyle/>
          <a:p>
            <a:pPr algn="ctr"/>
            <a:r>
              <a:rPr lang="en-US" sz="2000" dirty="0" smtClean="0">
                <a:solidFill>
                  <a:srgbClr val="0070C0"/>
                </a:solidFill>
                <a:latin typeface="Comic Sans MS" charset="0"/>
                <a:ea typeface="Comic Sans MS" charset="0"/>
                <a:cs typeface="Comic Sans MS" charset="0"/>
              </a:rPr>
              <a:t>Here more than two persons or places or things are compared. Generally this type is in plural form:</a:t>
            </a:r>
          </a:p>
          <a:p>
            <a:endParaRPr lang="en-US" sz="2000" dirty="0">
              <a:latin typeface="Comic Sans MS" charset="0"/>
              <a:ea typeface="Comic Sans MS" charset="0"/>
              <a:cs typeface="Comic Sans MS" charset="0"/>
            </a:endParaRPr>
          </a:p>
        </p:txBody>
      </p:sp>
      <p:sp>
        <p:nvSpPr>
          <p:cNvPr id="4" name="Title 3"/>
          <p:cNvSpPr>
            <a:spLocks noGrp="1"/>
          </p:cNvSpPr>
          <p:nvPr>
            <p:ph type="title"/>
          </p:nvPr>
        </p:nvSpPr>
        <p:spPr/>
        <p:txBody>
          <a:bodyPr/>
          <a:lstStyle/>
          <a:p>
            <a:r>
              <a:rPr lang="en-US" dirty="0" smtClean="0">
                <a:solidFill>
                  <a:srgbClr val="C00000"/>
                </a:solidFill>
              </a:rPr>
              <a:t>Changes in Degrees of Comparison</a:t>
            </a:r>
            <a:endParaRPr lang="en-US" dirty="0">
              <a:solidFill>
                <a:srgbClr val="C00000"/>
              </a:solidFill>
            </a:endParaRPr>
          </a:p>
        </p:txBody>
      </p:sp>
      <p:graphicFrame>
        <p:nvGraphicFramePr>
          <p:cNvPr id="5" name="Table 4"/>
          <p:cNvGraphicFramePr>
            <a:graphicFrameLocks noGrp="1"/>
          </p:cNvGraphicFramePr>
          <p:nvPr>
            <p:extLst>
              <p:ext uri="{D42A27DB-BD31-4B8C-83A1-F6EECF244321}">
                <p14:modId xmlns="" xmlns:p14="http://schemas.microsoft.com/office/powerpoint/2010/main" val="743538409"/>
              </p:ext>
            </p:extLst>
          </p:nvPr>
        </p:nvGraphicFramePr>
        <p:xfrm>
          <a:off x="296260" y="2553230"/>
          <a:ext cx="8551479" cy="2824480"/>
        </p:xfrm>
        <a:graphic>
          <a:graphicData uri="http://schemas.openxmlformats.org/drawingml/2006/table">
            <a:tbl>
              <a:tblPr firstRow="1" bandRow="1">
                <a:tableStyleId>{21E4AEA4-8DFA-4A89-87EB-49C32662AFE0}</a:tableStyleId>
              </a:tblPr>
              <a:tblGrid>
                <a:gridCol w="2850493"/>
                <a:gridCol w="2850493"/>
                <a:gridCol w="2850493"/>
              </a:tblGrid>
              <a:tr h="370840">
                <a:tc>
                  <a:txBody>
                    <a:bodyPr/>
                    <a:lstStyle/>
                    <a:p>
                      <a:r>
                        <a:rPr lang="en-US" dirty="0" smtClean="0"/>
                        <a:t>Superlative	</a:t>
                      </a:r>
                      <a:endParaRPr lang="en-US" dirty="0">
                        <a:latin typeface="Comic Sans MS" charset="0"/>
                        <a:ea typeface="Comic Sans MS" charset="0"/>
                        <a:cs typeface="Comic Sans MS" charset="0"/>
                      </a:endParaRPr>
                    </a:p>
                  </a:txBody>
                  <a:tcPr/>
                </a:tc>
                <a:tc>
                  <a:txBody>
                    <a:bodyPr/>
                    <a:lstStyle/>
                    <a:p>
                      <a:r>
                        <a:rPr lang="en-US" dirty="0" smtClean="0"/>
                        <a:t>Comparative	</a:t>
                      </a:r>
                      <a:endParaRPr lang="en-US" dirty="0">
                        <a:latin typeface="Comic Sans MS" charset="0"/>
                        <a:ea typeface="Comic Sans MS" charset="0"/>
                        <a:cs typeface="Comic Sans MS" charset="0"/>
                      </a:endParaRPr>
                    </a:p>
                  </a:txBody>
                  <a:tcPr/>
                </a:tc>
                <a:tc>
                  <a:txBody>
                    <a:bodyPr/>
                    <a:lstStyle/>
                    <a:p>
                      <a:r>
                        <a:rPr lang="en-US" smtClean="0"/>
                        <a:t>Positive	</a:t>
                      </a:r>
                      <a:endParaRPr lang="en-US">
                        <a:latin typeface="Comic Sans MS" charset="0"/>
                        <a:ea typeface="Comic Sans MS" charset="0"/>
                        <a:cs typeface="Comic Sans MS" charset="0"/>
                      </a:endParaRPr>
                    </a:p>
                  </a:txBody>
                  <a:tcPr/>
                </a:tc>
              </a:tr>
              <a:tr h="370840">
                <a:tc>
                  <a:txBody>
                    <a:bodyPr/>
                    <a:lstStyle/>
                    <a:p>
                      <a:pPr algn="l"/>
                      <a:r>
                        <a:rPr lang="en-US" smtClean="0">
                          <a:effectLst/>
                        </a:rPr>
                        <a:t>Iron is the most useful of all metals.</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smtClean="0">
                          <a:effectLst/>
                        </a:rPr>
                        <a:t>Iron is more useful than any other metal.</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smtClean="0">
                          <a:effectLst/>
                        </a:rPr>
                        <a:t>No other metal is so useful as iron.</a:t>
                      </a:r>
                      <a:endParaRPr lang="en-US" dirty="0">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sz="1800" b="0" i="0" kern="1200" dirty="0" err="1" smtClean="0">
                          <a:solidFill>
                            <a:schemeClr val="dk1"/>
                          </a:solidFill>
                          <a:effectLst/>
                          <a:latin typeface="+mn-lt"/>
                          <a:ea typeface="+mn-ea"/>
                          <a:cs typeface="+mn-cs"/>
                        </a:rPr>
                        <a:t>Chatan</a:t>
                      </a:r>
                      <a:r>
                        <a:rPr lang="en-US" sz="1800" b="0" i="0" kern="1200" dirty="0" smtClean="0">
                          <a:solidFill>
                            <a:schemeClr val="dk1"/>
                          </a:solidFill>
                          <a:effectLst/>
                          <a:latin typeface="+mn-lt"/>
                          <a:ea typeface="+mn-ea"/>
                          <a:cs typeface="+mn-cs"/>
                        </a:rPr>
                        <a:t> is one of the fastest animals.</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sz="1800" b="0" i="0" kern="1200" dirty="0" err="1" smtClean="0">
                          <a:solidFill>
                            <a:schemeClr val="dk1"/>
                          </a:solidFill>
                          <a:effectLst/>
                          <a:latin typeface="+mn-lt"/>
                          <a:ea typeface="+mn-ea"/>
                          <a:cs typeface="+mn-cs"/>
                        </a:rPr>
                        <a:t>Chetan</a:t>
                      </a:r>
                      <a:r>
                        <a:rPr lang="en-US" sz="1800" b="0" i="0" kern="1200" dirty="0" smtClean="0">
                          <a:solidFill>
                            <a:schemeClr val="dk1"/>
                          </a:solidFill>
                          <a:effectLst/>
                          <a:latin typeface="+mn-lt"/>
                          <a:ea typeface="+mn-ea"/>
                          <a:cs typeface="+mn-cs"/>
                        </a:rPr>
                        <a:t> is faster than most other animals.</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sz="1800" b="0" i="0" kern="1200" dirty="0" smtClean="0">
                          <a:solidFill>
                            <a:schemeClr val="dk1"/>
                          </a:solidFill>
                          <a:effectLst/>
                          <a:latin typeface="+mn-lt"/>
                          <a:ea typeface="+mn-ea"/>
                          <a:cs typeface="+mn-cs"/>
                        </a:rPr>
                        <a:t>Very few animals are as fast as </a:t>
                      </a:r>
                      <a:r>
                        <a:rPr lang="en-US" sz="1800" b="0" i="0" kern="1200" dirty="0" err="1" smtClean="0">
                          <a:solidFill>
                            <a:schemeClr val="dk1"/>
                          </a:solidFill>
                          <a:effectLst/>
                          <a:latin typeface="+mn-lt"/>
                          <a:ea typeface="+mn-ea"/>
                          <a:cs typeface="+mn-cs"/>
                        </a:rPr>
                        <a:t>chetan</a:t>
                      </a:r>
                      <a:r>
                        <a:rPr lang="en-US" sz="1800" b="0" i="0" kern="1200" dirty="0" smtClean="0">
                          <a:solidFill>
                            <a:schemeClr val="dk1"/>
                          </a:solidFill>
                          <a:effectLst/>
                          <a:latin typeface="+mn-lt"/>
                          <a:ea typeface="+mn-ea"/>
                          <a:cs typeface="+mn-cs"/>
                        </a:rPr>
                        <a:t>.</a:t>
                      </a:r>
                      <a:endParaRPr lang="en-US" dirty="0">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sz="1800" dirty="0">
                          <a:effectLst/>
                          <a:latin typeface="+mn-lt"/>
                        </a:rPr>
                        <a:t>Food ball is one of the most interesting games.</a:t>
                      </a:r>
                    </a:p>
                  </a:txBody>
                  <a:tcPr marL="190500" marR="190500" marT="88900" marB="88900" anchor="ctr"/>
                </a:tc>
                <a:tc>
                  <a:txBody>
                    <a:bodyPr/>
                    <a:lstStyle/>
                    <a:p>
                      <a:pPr algn="l"/>
                      <a:r>
                        <a:rPr lang="en-US" sz="1800" dirty="0">
                          <a:effectLst/>
                          <a:latin typeface="+mn-lt"/>
                        </a:rPr>
                        <a:t>Foot ball is more interesting than most other games.</a:t>
                      </a:r>
                    </a:p>
                  </a:txBody>
                  <a:tcPr marL="190500" marR="190500" marT="88900" marB="88900" anchor="ctr"/>
                </a:tc>
                <a:tc>
                  <a:txBody>
                    <a:bodyPr/>
                    <a:lstStyle/>
                    <a:p>
                      <a:pPr algn="l"/>
                      <a:r>
                        <a:rPr lang="en-US" sz="1800" dirty="0">
                          <a:effectLst/>
                          <a:latin typeface="+mn-lt"/>
                        </a:rPr>
                        <a:t>Very few games are as interesting as foot ball.</a:t>
                      </a:r>
                    </a:p>
                  </a:txBody>
                  <a:tcPr marL="190500" marR="190500" marT="88900" marB="88900" anchor="ctr"/>
                </a:tc>
              </a:tr>
            </a:tbl>
          </a:graphicData>
        </a:graphic>
      </p:graphicFrame>
    </p:spTree>
    <p:extLst>
      <p:ext uri="{BB962C8B-B14F-4D97-AF65-F5344CB8AC3E}">
        <p14:creationId xmlns="" xmlns:p14="http://schemas.microsoft.com/office/powerpoint/2010/main" val="1449037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6324" y="1410230"/>
            <a:ext cx="8237835" cy="1015663"/>
          </a:xfrm>
          <a:prstGeom prst="rect">
            <a:avLst/>
          </a:prstGeom>
          <a:noFill/>
        </p:spPr>
        <p:txBody>
          <a:bodyPr wrap="square" rtlCol="0">
            <a:spAutoFit/>
          </a:bodyPr>
          <a:lstStyle/>
          <a:p>
            <a:pPr algn="ctr"/>
            <a:r>
              <a:rPr lang="en-US" sz="2000" dirty="0" smtClean="0">
                <a:solidFill>
                  <a:srgbClr val="0070C0"/>
                </a:solidFill>
                <a:latin typeface="Comic Sans MS" charset="0"/>
                <a:ea typeface="Comic Sans MS" charset="0"/>
                <a:cs typeface="Comic Sans MS" charset="0"/>
              </a:rPr>
              <a:t>Here only two persons or places or things are compared. For this type, there is no superlative form:</a:t>
            </a:r>
          </a:p>
          <a:p>
            <a:endParaRPr lang="en-US" sz="2000" dirty="0">
              <a:latin typeface="Comic Sans MS" charset="0"/>
              <a:ea typeface="Comic Sans MS" charset="0"/>
              <a:cs typeface="Comic Sans MS" charset="0"/>
            </a:endParaRPr>
          </a:p>
        </p:txBody>
      </p:sp>
      <p:sp>
        <p:nvSpPr>
          <p:cNvPr id="4" name="Title 3"/>
          <p:cNvSpPr>
            <a:spLocks noGrp="1"/>
          </p:cNvSpPr>
          <p:nvPr>
            <p:ph type="title"/>
          </p:nvPr>
        </p:nvSpPr>
        <p:spPr/>
        <p:txBody>
          <a:bodyPr/>
          <a:lstStyle/>
          <a:p>
            <a:r>
              <a:rPr lang="en-US" dirty="0" smtClean="0">
                <a:solidFill>
                  <a:srgbClr val="C00000"/>
                </a:solidFill>
              </a:rPr>
              <a:t>Changes in Degrees of Comparison</a:t>
            </a:r>
            <a:endParaRPr lang="en-US" dirty="0">
              <a:solidFill>
                <a:srgbClr val="C00000"/>
              </a:solidFill>
            </a:endParaRPr>
          </a:p>
        </p:txBody>
      </p:sp>
      <p:graphicFrame>
        <p:nvGraphicFramePr>
          <p:cNvPr id="5" name="Table 4"/>
          <p:cNvGraphicFramePr>
            <a:graphicFrameLocks noGrp="1"/>
          </p:cNvGraphicFramePr>
          <p:nvPr>
            <p:extLst>
              <p:ext uri="{D42A27DB-BD31-4B8C-83A1-F6EECF244321}">
                <p14:modId xmlns="" xmlns:p14="http://schemas.microsoft.com/office/powerpoint/2010/main" val="2041023506"/>
              </p:ext>
            </p:extLst>
          </p:nvPr>
        </p:nvGraphicFramePr>
        <p:xfrm>
          <a:off x="1517900" y="4803345"/>
          <a:ext cx="5700986" cy="1097280"/>
        </p:xfrm>
        <a:graphic>
          <a:graphicData uri="http://schemas.openxmlformats.org/drawingml/2006/table">
            <a:tbl>
              <a:tblPr firstRow="1" bandRow="1">
                <a:tableStyleId>{21E4AEA4-8DFA-4A89-87EB-49C32662AFE0}</a:tableStyleId>
              </a:tblPr>
              <a:tblGrid>
                <a:gridCol w="2850493"/>
                <a:gridCol w="2850493"/>
              </a:tblGrid>
              <a:tr h="370840">
                <a:tc>
                  <a:txBody>
                    <a:bodyPr/>
                    <a:lstStyle/>
                    <a:p>
                      <a:r>
                        <a:rPr lang="en-US" dirty="0" smtClean="0"/>
                        <a:t>Positive	</a:t>
                      </a:r>
                      <a:endParaRPr lang="en-US" dirty="0">
                        <a:latin typeface="Comic Sans MS" charset="0"/>
                        <a:ea typeface="Comic Sans MS" charset="0"/>
                        <a:cs typeface="Comic Sans MS" charset="0"/>
                      </a:endParaRPr>
                    </a:p>
                  </a:txBody>
                  <a:tcPr/>
                </a:tc>
                <a:tc>
                  <a:txBody>
                    <a:bodyPr/>
                    <a:lstStyle/>
                    <a:p>
                      <a:r>
                        <a:rPr lang="en-US" dirty="0" smtClean="0"/>
                        <a:t>Comparative	</a:t>
                      </a:r>
                      <a:endParaRPr lang="en-US" dirty="0">
                        <a:latin typeface="Comic Sans MS" charset="0"/>
                        <a:ea typeface="Comic Sans MS" charset="0"/>
                        <a:cs typeface="Comic Sans MS" charset="0"/>
                      </a:endParaRPr>
                    </a:p>
                  </a:txBody>
                  <a:tcPr/>
                </a:tc>
              </a:tr>
              <a:tr h="370840">
                <a:tc>
                  <a:txBody>
                    <a:bodyPr/>
                    <a:lstStyle/>
                    <a:p>
                      <a:pPr algn="l"/>
                      <a:r>
                        <a:rPr lang="en-US" dirty="0" err="1" smtClean="0">
                          <a:effectLst/>
                          <a:latin typeface="Verdana" charset="0"/>
                        </a:rPr>
                        <a:t>Mahen</a:t>
                      </a:r>
                      <a:r>
                        <a:rPr lang="en-US" dirty="0" smtClean="0">
                          <a:effectLst/>
                          <a:latin typeface="Verdana" charset="0"/>
                        </a:rPr>
                        <a:t> </a:t>
                      </a:r>
                      <a:r>
                        <a:rPr lang="en-US" dirty="0">
                          <a:effectLst/>
                          <a:latin typeface="Verdana" charset="0"/>
                        </a:rPr>
                        <a:t>is as tall as </a:t>
                      </a:r>
                      <a:r>
                        <a:rPr lang="en-US" dirty="0" smtClean="0">
                          <a:effectLst/>
                          <a:latin typeface="Verdana" charset="0"/>
                        </a:rPr>
                        <a:t>Surya.</a:t>
                      </a:r>
                      <a:endParaRPr lang="en-US" dirty="0">
                        <a:effectLst/>
                        <a:latin typeface="Verdana" charset="0"/>
                      </a:endParaRPr>
                    </a:p>
                  </a:txBody>
                  <a:tcPr marL="190500" marR="190500" marT="88900" marB="88900" anchor="ctr"/>
                </a:tc>
                <a:tc>
                  <a:txBody>
                    <a:bodyPr/>
                    <a:lstStyle/>
                    <a:p>
                      <a:pPr algn="l"/>
                      <a:r>
                        <a:rPr lang="en-US" dirty="0" err="1" smtClean="0">
                          <a:effectLst/>
                          <a:latin typeface="Verdana" charset="0"/>
                        </a:rPr>
                        <a:t>Mahen</a:t>
                      </a:r>
                      <a:r>
                        <a:rPr lang="en-US" dirty="0" smtClean="0">
                          <a:effectLst/>
                          <a:latin typeface="Verdana" charset="0"/>
                        </a:rPr>
                        <a:t> </a:t>
                      </a:r>
                      <a:r>
                        <a:rPr lang="en-US" dirty="0">
                          <a:effectLst/>
                          <a:latin typeface="Verdana" charset="0"/>
                        </a:rPr>
                        <a:t>is not taller than </a:t>
                      </a:r>
                      <a:r>
                        <a:rPr lang="en-US" dirty="0" smtClean="0">
                          <a:effectLst/>
                          <a:latin typeface="Verdana" charset="0"/>
                        </a:rPr>
                        <a:t>Surya.</a:t>
                      </a:r>
                      <a:endParaRPr lang="en-US" dirty="0">
                        <a:effectLst/>
                        <a:latin typeface="Verdana" charset="0"/>
                      </a:endParaRPr>
                    </a:p>
                  </a:txBody>
                  <a:tcPr marL="190500" marR="190500" marT="88900" marB="88900" anchor="ctr"/>
                </a:tc>
              </a:tr>
            </a:tbl>
          </a:graphicData>
        </a:graphic>
      </p:graphicFrame>
      <p:graphicFrame>
        <p:nvGraphicFramePr>
          <p:cNvPr id="6" name="Table 5"/>
          <p:cNvGraphicFramePr>
            <a:graphicFrameLocks noGrp="1"/>
          </p:cNvGraphicFramePr>
          <p:nvPr>
            <p:extLst>
              <p:ext uri="{D42A27DB-BD31-4B8C-83A1-F6EECF244321}">
                <p14:modId xmlns="" xmlns:p14="http://schemas.microsoft.com/office/powerpoint/2010/main" val="391718081"/>
              </p:ext>
            </p:extLst>
          </p:nvPr>
        </p:nvGraphicFramePr>
        <p:xfrm>
          <a:off x="1517900" y="2244352"/>
          <a:ext cx="5700986" cy="2372360"/>
        </p:xfrm>
        <a:graphic>
          <a:graphicData uri="http://schemas.openxmlformats.org/drawingml/2006/table">
            <a:tbl>
              <a:tblPr firstRow="1" bandRow="1">
                <a:tableStyleId>{21E4AEA4-8DFA-4A89-87EB-49C32662AFE0}</a:tableStyleId>
              </a:tblPr>
              <a:tblGrid>
                <a:gridCol w="2850493"/>
                <a:gridCol w="2850493"/>
              </a:tblGrid>
              <a:tr h="370840">
                <a:tc>
                  <a:txBody>
                    <a:bodyPr/>
                    <a:lstStyle/>
                    <a:p>
                      <a:r>
                        <a:rPr lang="en-US" dirty="0" smtClean="0"/>
                        <a:t>Comparative	</a:t>
                      </a:r>
                      <a:endParaRPr lang="en-US" dirty="0">
                        <a:latin typeface="Comic Sans MS" charset="0"/>
                        <a:ea typeface="Comic Sans MS" charset="0"/>
                        <a:cs typeface="Comic Sans MS" charset="0"/>
                      </a:endParaRPr>
                    </a:p>
                  </a:txBody>
                  <a:tcPr/>
                </a:tc>
                <a:tc>
                  <a:txBody>
                    <a:bodyPr/>
                    <a:lstStyle/>
                    <a:p>
                      <a:r>
                        <a:rPr lang="en-US" dirty="0" smtClean="0"/>
                        <a:t>Positive	</a:t>
                      </a:r>
                      <a:endParaRPr lang="en-US" dirty="0">
                        <a:latin typeface="Comic Sans MS" charset="0"/>
                        <a:ea typeface="Comic Sans MS" charset="0"/>
                        <a:cs typeface="Comic Sans MS" charset="0"/>
                      </a:endParaRPr>
                    </a:p>
                  </a:txBody>
                  <a:tcPr/>
                </a:tc>
              </a:tr>
              <a:tr h="370840">
                <a:tc>
                  <a:txBody>
                    <a:bodyPr/>
                    <a:lstStyle/>
                    <a:p>
                      <a:pPr algn="l"/>
                      <a:r>
                        <a:rPr lang="en-US" dirty="0">
                          <a:effectLst/>
                          <a:latin typeface="Verdana" charset="0"/>
                        </a:rPr>
                        <a:t>Paris is hotter than England.</a:t>
                      </a:r>
                    </a:p>
                  </a:txBody>
                  <a:tcPr marL="190500" marR="190500" marT="88900" marB="88900" anchor="ctr"/>
                </a:tc>
                <a:tc>
                  <a:txBody>
                    <a:bodyPr/>
                    <a:lstStyle/>
                    <a:p>
                      <a:pPr algn="l"/>
                      <a:r>
                        <a:rPr lang="en-US" dirty="0">
                          <a:effectLst/>
                          <a:latin typeface="Verdana" charset="0"/>
                        </a:rPr>
                        <a:t>England is not so hot as Paris.</a:t>
                      </a:r>
                    </a:p>
                  </a:txBody>
                  <a:tcPr marL="190500" marR="190500" marT="88900" marB="88900" anchor="ctr"/>
                </a:tc>
              </a:tr>
              <a:tr h="370840">
                <a:tc>
                  <a:txBody>
                    <a:bodyPr/>
                    <a:lstStyle/>
                    <a:p>
                      <a:pPr algn="l"/>
                      <a:r>
                        <a:rPr lang="en-US" dirty="0">
                          <a:effectLst/>
                          <a:latin typeface="Verdana" charset="0"/>
                        </a:rPr>
                        <a:t>The Blue Mountain Express runs faster than the Green Express.</a:t>
                      </a:r>
                    </a:p>
                  </a:txBody>
                  <a:tcPr marL="190500" marR="190500" marT="88900" marB="88900" anchor="ctr"/>
                </a:tc>
                <a:tc>
                  <a:txBody>
                    <a:bodyPr/>
                    <a:lstStyle/>
                    <a:p>
                      <a:pPr algn="l"/>
                      <a:r>
                        <a:rPr lang="en-US" dirty="0">
                          <a:effectLst/>
                          <a:latin typeface="Verdana" charset="0"/>
                        </a:rPr>
                        <a:t>The Green Express does not run so fast as the Blue Mountain Express.</a:t>
                      </a:r>
                    </a:p>
                  </a:txBody>
                  <a:tcPr marL="190500" marR="190500" marT="88900" marB="88900" anchor="ctr"/>
                </a:tc>
              </a:tr>
            </a:tbl>
          </a:graphicData>
        </a:graphic>
      </p:graphicFrame>
    </p:spTree>
    <p:extLst>
      <p:ext uri="{BB962C8B-B14F-4D97-AF65-F5344CB8AC3E}">
        <p14:creationId xmlns="" xmlns:p14="http://schemas.microsoft.com/office/powerpoint/2010/main" val="1544789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rgbClr val="C00000"/>
                </a:solidFill>
              </a:rPr>
              <a:t>       Comparisons and Contrasts</a:t>
            </a:r>
            <a:endParaRPr lang="en-US" dirty="0">
              <a:solidFill>
                <a:srgbClr val="C00000"/>
              </a:solidFill>
            </a:endParaRPr>
          </a:p>
        </p:txBody>
      </p:sp>
      <p:sp>
        <p:nvSpPr>
          <p:cNvPr id="4" name="TextBox 3"/>
          <p:cNvSpPr txBox="1"/>
          <p:nvPr/>
        </p:nvSpPr>
        <p:spPr>
          <a:xfrm>
            <a:off x="2128720" y="1749245"/>
            <a:ext cx="7015280" cy="5940088"/>
          </a:xfrm>
          <a:prstGeom prst="rect">
            <a:avLst/>
          </a:prstGeom>
          <a:noFill/>
        </p:spPr>
        <p:txBody>
          <a:bodyPr wrap="square" rtlCol="0">
            <a:spAutoFit/>
          </a:bodyPr>
          <a:lstStyle/>
          <a:p>
            <a:r>
              <a:rPr lang="en-US" sz="2000" dirty="0" smtClean="0">
                <a:latin typeface="Comic Sans MS" charset="0"/>
                <a:ea typeface="Comic Sans MS" charset="0"/>
                <a:cs typeface="Comic Sans MS" charset="0"/>
              </a:rPr>
              <a:t>1. When </a:t>
            </a:r>
            <a:r>
              <a:rPr lang="en-US" sz="2000" dirty="0">
                <a:latin typeface="Comic Sans MS" charset="0"/>
                <a:ea typeface="Comic Sans MS" charset="0"/>
                <a:cs typeface="Comic Sans MS" charset="0"/>
              </a:rPr>
              <a:t>we compare two objects, persons, qualities, degrees etc. </a:t>
            </a:r>
            <a:r>
              <a:rPr lang="en-US" sz="2000" dirty="0" smtClean="0">
                <a:latin typeface="Comic Sans MS" charset="0"/>
                <a:ea typeface="Comic Sans MS" charset="0"/>
                <a:cs typeface="Comic Sans MS" charset="0"/>
              </a:rPr>
              <a:t>that are </a:t>
            </a:r>
            <a:r>
              <a:rPr lang="en-US" sz="2000" dirty="0">
                <a:latin typeface="Comic Sans MS" charset="0"/>
                <a:ea typeface="Comic Sans MS" charset="0"/>
                <a:cs typeface="Comic Sans MS" charset="0"/>
              </a:rPr>
              <a:t>some respects equal, we may use the </a:t>
            </a:r>
            <a:r>
              <a:rPr lang="en-US" sz="2000" dirty="0" smtClean="0">
                <a:latin typeface="Comic Sans MS" charset="0"/>
                <a:ea typeface="Comic Sans MS" charset="0"/>
                <a:cs typeface="Comic Sans MS" charset="0"/>
              </a:rPr>
              <a:t>comparison </a:t>
            </a:r>
            <a:r>
              <a:rPr lang="en-US" sz="2000" dirty="0">
                <a:latin typeface="Comic Sans MS" charset="0"/>
                <a:ea typeface="Comic Sans MS" charset="0"/>
                <a:cs typeface="Comic Sans MS" charset="0"/>
              </a:rPr>
              <a:t>of equality. This is formed by the use </a:t>
            </a:r>
            <a:r>
              <a:rPr lang="en-US" sz="2000" dirty="0" smtClean="0">
                <a:latin typeface="Comic Sans MS" charset="0"/>
                <a:ea typeface="Comic Sans MS" charset="0"/>
                <a:cs typeface="Comic Sans MS" charset="0"/>
              </a:rPr>
              <a:t>of </a:t>
            </a:r>
            <a:r>
              <a:rPr lang="en-US" sz="2000" dirty="0" smtClean="0">
                <a:solidFill>
                  <a:srgbClr val="FF0000"/>
                </a:solidFill>
                <a:latin typeface="Comic Sans MS" charset="0"/>
                <a:ea typeface="Comic Sans MS" charset="0"/>
                <a:cs typeface="Comic Sans MS" charset="0"/>
              </a:rPr>
              <a:t>as</a:t>
            </a:r>
            <a:r>
              <a:rPr lang="en-US" sz="2000" dirty="0">
                <a:solidFill>
                  <a:srgbClr val="FF0000"/>
                </a:solidFill>
                <a:latin typeface="Comic Sans MS" charset="0"/>
                <a:ea typeface="Comic Sans MS" charset="0"/>
                <a:cs typeface="Comic Sans MS" charset="0"/>
              </a:rPr>
              <a:t>... adjective / adverb... </a:t>
            </a:r>
            <a:r>
              <a:rPr lang="en-US" sz="2000" dirty="0" smtClean="0">
                <a:solidFill>
                  <a:srgbClr val="FF0000"/>
                </a:solidFill>
                <a:latin typeface="Comic Sans MS" charset="0"/>
                <a:ea typeface="Comic Sans MS" charset="0"/>
                <a:cs typeface="Comic Sans MS" charset="0"/>
              </a:rPr>
              <a:t>As</a:t>
            </a:r>
            <a:endParaRPr lang="en-US" sz="2000" dirty="0">
              <a:latin typeface="Comic Sans MS" charset="0"/>
              <a:ea typeface="Comic Sans MS" charset="0"/>
              <a:cs typeface="Comic Sans MS" charset="0"/>
            </a:endParaRPr>
          </a:p>
          <a:p>
            <a:pPr marL="342900" indent="-342900">
              <a:buFont typeface="Arial" charset="0"/>
              <a:buChar char="•"/>
            </a:pPr>
            <a:r>
              <a:rPr lang="en-US" sz="2000" b="1" dirty="0" smtClean="0">
                <a:latin typeface="Comic Sans MS" charset="0"/>
                <a:ea typeface="Comic Sans MS" charset="0"/>
                <a:cs typeface="Comic Sans MS" charset="0"/>
              </a:rPr>
              <a:t>Your </a:t>
            </a:r>
            <a:r>
              <a:rPr lang="en-US" sz="2000" b="1" dirty="0">
                <a:latin typeface="Comic Sans MS" charset="0"/>
                <a:ea typeface="Comic Sans MS" charset="0"/>
                <a:cs typeface="Comic Sans MS" charset="0"/>
              </a:rPr>
              <a:t>house is as large as </a:t>
            </a:r>
            <a:r>
              <a:rPr lang="en-US" sz="2000" b="1" dirty="0" smtClean="0">
                <a:latin typeface="Comic Sans MS" charset="0"/>
                <a:ea typeface="Comic Sans MS" charset="0"/>
                <a:cs typeface="Comic Sans MS" charset="0"/>
              </a:rPr>
              <a:t>mine.</a:t>
            </a:r>
          </a:p>
          <a:p>
            <a:endParaRPr lang="en-US" sz="2000" b="1" dirty="0">
              <a:latin typeface="Comic Sans MS" charset="0"/>
              <a:ea typeface="Comic Sans MS" charset="0"/>
              <a:cs typeface="Comic Sans MS" charset="0"/>
            </a:endParaRPr>
          </a:p>
          <a:p>
            <a:r>
              <a:rPr lang="en-US" sz="2000" dirty="0" smtClean="0">
                <a:latin typeface="Comic Sans MS" charset="0"/>
                <a:ea typeface="Comic Sans MS" charset="0"/>
                <a:cs typeface="Comic Sans MS" charset="0"/>
              </a:rPr>
              <a:t>2. When </a:t>
            </a:r>
            <a:r>
              <a:rPr lang="en-US" sz="2000" dirty="0">
                <a:latin typeface="Comic Sans MS" charset="0"/>
                <a:ea typeface="Comic Sans MS" charset="0"/>
                <a:cs typeface="Comic Sans MS" charset="0"/>
              </a:rPr>
              <a:t>we compare </a:t>
            </a:r>
            <a:r>
              <a:rPr lang="en-US" sz="2000" dirty="0" smtClean="0">
                <a:latin typeface="Comic Sans MS" charset="0"/>
                <a:ea typeface="Comic Sans MS" charset="0"/>
                <a:cs typeface="Comic Sans MS" charset="0"/>
              </a:rPr>
              <a:t>unequal subjects, </a:t>
            </a:r>
            <a:r>
              <a:rPr lang="en-US" sz="2000" dirty="0">
                <a:latin typeface="Comic Sans MS" charset="0"/>
                <a:ea typeface="Comic Sans MS" charset="0"/>
                <a:cs typeface="Comic Sans MS" charset="0"/>
              </a:rPr>
              <a:t>we may use the comparative degree of the adjective or adverb with </a:t>
            </a:r>
            <a:r>
              <a:rPr lang="en-US" sz="2000" dirty="0" smtClean="0">
                <a:solidFill>
                  <a:srgbClr val="FF0000"/>
                </a:solidFill>
                <a:latin typeface="Comic Sans MS" charset="0"/>
                <a:ea typeface="Comic Sans MS" charset="0"/>
                <a:cs typeface="Comic Sans MS" charset="0"/>
              </a:rPr>
              <a:t>than</a:t>
            </a:r>
            <a:endParaRPr lang="en-US" sz="2000" dirty="0">
              <a:solidFill>
                <a:srgbClr val="FF0000"/>
              </a:solidFill>
              <a:latin typeface="Comic Sans MS" charset="0"/>
              <a:ea typeface="Comic Sans MS" charset="0"/>
              <a:cs typeface="Comic Sans MS" charset="0"/>
            </a:endParaRPr>
          </a:p>
          <a:p>
            <a:pPr marL="354013" indent="-295275">
              <a:buFont typeface="Arial" charset="0"/>
              <a:buChar char="•"/>
            </a:pPr>
            <a:r>
              <a:rPr lang="en-US" sz="2000" b="1" dirty="0" smtClean="0">
                <a:latin typeface="Comic Sans MS" charset="0"/>
                <a:ea typeface="Comic Sans MS" charset="0"/>
                <a:cs typeface="Comic Sans MS" charset="0"/>
              </a:rPr>
              <a:t>His </a:t>
            </a:r>
            <a:r>
              <a:rPr lang="en-US" sz="2000" b="1" dirty="0">
                <a:latin typeface="Comic Sans MS" charset="0"/>
                <a:ea typeface="Comic Sans MS" charset="0"/>
                <a:cs typeface="Comic Sans MS" charset="0"/>
              </a:rPr>
              <a:t>new book is more interesting </a:t>
            </a:r>
            <a:r>
              <a:rPr lang="en-US" sz="2000" b="1" i="1" dirty="0">
                <a:latin typeface="Comic Sans MS" charset="0"/>
                <a:ea typeface="Comic Sans MS" charset="0"/>
                <a:cs typeface="Comic Sans MS" charset="0"/>
              </a:rPr>
              <a:t>than</a:t>
            </a:r>
            <a:r>
              <a:rPr lang="en-US" sz="2000" b="1" dirty="0">
                <a:latin typeface="Comic Sans MS" charset="0"/>
                <a:ea typeface="Comic Sans MS" charset="0"/>
                <a:cs typeface="Comic Sans MS" charset="0"/>
              </a:rPr>
              <a:t> his earlier </a:t>
            </a:r>
            <a:r>
              <a:rPr lang="en-US" sz="2000" b="1" dirty="0" smtClean="0">
                <a:latin typeface="Comic Sans MS" charset="0"/>
                <a:ea typeface="Comic Sans MS" charset="0"/>
                <a:cs typeface="Comic Sans MS" charset="0"/>
              </a:rPr>
              <a:t>books.</a:t>
            </a:r>
          </a:p>
          <a:p>
            <a:pPr marL="412750"/>
            <a:endParaRPr lang="en-US" sz="2000" b="1" dirty="0">
              <a:latin typeface="Comic Sans MS" charset="0"/>
              <a:ea typeface="Comic Sans MS" charset="0"/>
              <a:cs typeface="Comic Sans MS" charset="0"/>
            </a:endParaRPr>
          </a:p>
          <a:p>
            <a:pPr marL="117475"/>
            <a:r>
              <a:rPr lang="en-US" sz="2000" b="1" dirty="0" smtClean="0">
                <a:latin typeface="Comic Sans MS" charset="0"/>
                <a:ea typeface="Comic Sans MS" charset="0"/>
                <a:cs typeface="Comic Sans MS" charset="0"/>
              </a:rPr>
              <a:t>3. </a:t>
            </a:r>
            <a:r>
              <a:rPr lang="en-US" sz="2000" dirty="0" smtClean="0">
                <a:latin typeface="Comic Sans MS" charset="0"/>
                <a:ea typeface="Comic Sans MS" charset="0"/>
                <a:cs typeface="Comic Sans MS" charset="0"/>
              </a:rPr>
              <a:t>When </a:t>
            </a:r>
            <a:r>
              <a:rPr lang="en-US" sz="2000" dirty="0">
                <a:latin typeface="Comic Sans MS" charset="0"/>
                <a:ea typeface="Comic Sans MS" charset="0"/>
                <a:cs typeface="Comic Sans MS" charset="0"/>
              </a:rPr>
              <a:t>the comparison is negative, we </a:t>
            </a:r>
            <a:r>
              <a:rPr lang="en-US" sz="2000" dirty="0" smtClean="0">
                <a:latin typeface="Comic Sans MS" charset="0"/>
                <a:ea typeface="Comic Sans MS" charset="0"/>
                <a:cs typeface="Comic Sans MS" charset="0"/>
              </a:rPr>
              <a:t>use </a:t>
            </a:r>
            <a:r>
              <a:rPr lang="en-US" sz="2000" dirty="0" smtClean="0">
                <a:solidFill>
                  <a:srgbClr val="FF0000"/>
                </a:solidFill>
                <a:latin typeface="Comic Sans MS" charset="0"/>
                <a:ea typeface="Comic Sans MS" charset="0"/>
                <a:cs typeface="Comic Sans MS" charset="0"/>
              </a:rPr>
              <a:t>so</a:t>
            </a:r>
            <a:r>
              <a:rPr lang="en-US" sz="2000" dirty="0">
                <a:solidFill>
                  <a:srgbClr val="FF0000"/>
                </a:solidFill>
                <a:latin typeface="Comic Sans MS" charset="0"/>
                <a:ea typeface="Comic Sans MS" charset="0"/>
                <a:cs typeface="Comic Sans MS" charset="0"/>
              </a:rPr>
              <a:t>... adjective / adverb... </a:t>
            </a:r>
            <a:r>
              <a:rPr lang="en-US" sz="2000" dirty="0" smtClean="0">
                <a:solidFill>
                  <a:srgbClr val="FF0000"/>
                </a:solidFill>
                <a:latin typeface="Comic Sans MS" charset="0"/>
                <a:ea typeface="Comic Sans MS" charset="0"/>
                <a:cs typeface="Comic Sans MS" charset="0"/>
              </a:rPr>
              <a:t>as</a:t>
            </a:r>
            <a:endParaRPr lang="en-US" sz="2000" dirty="0" smtClean="0">
              <a:latin typeface="Comic Sans MS" charset="0"/>
              <a:ea typeface="Comic Sans MS" charset="0"/>
              <a:cs typeface="Comic Sans MS" charset="0"/>
            </a:endParaRPr>
          </a:p>
          <a:p>
            <a:pPr marL="460375" indent="-342900">
              <a:buFont typeface="Arial" charset="0"/>
              <a:buChar char="•"/>
            </a:pPr>
            <a:r>
              <a:rPr lang="en-US" sz="2000" b="1" dirty="0" smtClean="0">
                <a:latin typeface="Comic Sans MS" charset="0"/>
                <a:ea typeface="Comic Sans MS" charset="0"/>
                <a:cs typeface="Comic Sans MS" charset="0"/>
              </a:rPr>
              <a:t>Your </a:t>
            </a:r>
            <a:r>
              <a:rPr lang="en-US" sz="2000" b="1" dirty="0">
                <a:latin typeface="Comic Sans MS" charset="0"/>
                <a:ea typeface="Comic Sans MS" charset="0"/>
                <a:cs typeface="Comic Sans MS" charset="0"/>
              </a:rPr>
              <a:t>house is not quite so large as mine</a:t>
            </a:r>
            <a:r>
              <a:rPr lang="en-US" sz="2000" b="1" dirty="0" smtClean="0">
                <a:latin typeface="Comic Sans MS" charset="0"/>
                <a:ea typeface="Comic Sans MS" charset="0"/>
                <a:cs typeface="Comic Sans MS" charset="0"/>
              </a:rPr>
              <a:t>.</a:t>
            </a:r>
          </a:p>
          <a:p>
            <a:pPr marL="342900" indent="-342900">
              <a:buFont typeface="+mj-lt"/>
              <a:buAutoNum type="arabicPeriod"/>
            </a:pPr>
            <a:endParaRPr lang="en-US" sz="2000" b="1" dirty="0">
              <a:latin typeface="Comic Sans MS" charset="0"/>
              <a:ea typeface="Comic Sans MS" charset="0"/>
              <a:cs typeface="Comic Sans MS" charset="0"/>
            </a:endParaRPr>
          </a:p>
          <a:p>
            <a:pPr marL="342900" indent="-342900">
              <a:buFont typeface="+mj-lt"/>
              <a:buAutoNum type="arabicPeriod"/>
            </a:pPr>
            <a:endParaRPr lang="en-US" sz="2000" b="1" dirty="0" smtClean="0">
              <a:latin typeface="Comic Sans MS" charset="0"/>
              <a:ea typeface="Comic Sans MS" charset="0"/>
              <a:cs typeface="Comic Sans MS" charset="0"/>
            </a:endParaRPr>
          </a:p>
          <a:p>
            <a:pPr marL="342900" indent="-342900">
              <a:buFont typeface="+mj-lt"/>
              <a:buAutoNum type="arabicPeriod"/>
            </a:pPr>
            <a:endParaRPr lang="en-US" sz="2000" b="1" dirty="0">
              <a:latin typeface="Comic Sans MS" charset="0"/>
              <a:ea typeface="Comic Sans MS" charset="0"/>
              <a:cs typeface="Comic Sans MS" charset="0"/>
            </a:endParaRPr>
          </a:p>
          <a:p>
            <a:pPr marL="342900" indent="-342900">
              <a:buFont typeface="+mj-lt"/>
              <a:buAutoNum type="arabicPeriod"/>
            </a:pPr>
            <a:endParaRPr lang="en-US" sz="2000" b="1" dirty="0" smtClean="0">
              <a:latin typeface="Comic Sans MS" charset="0"/>
              <a:ea typeface="Comic Sans MS" charset="0"/>
              <a:cs typeface="Comic Sans MS" charset="0"/>
            </a:endParaRPr>
          </a:p>
          <a:p>
            <a:pPr marL="342900" indent="-342900">
              <a:buFont typeface="+mj-lt"/>
              <a:buAutoNum type="arabicPeriod"/>
            </a:pPr>
            <a:endParaRPr lang="en-US" sz="2000" dirty="0">
              <a:latin typeface="Comic Sans MS" charset="0"/>
              <a:ea typeface="Comic Sans MS" charset="0"/>
              <a:cs typeface="Comic Sans MS" charset="0"/>
            </a:endParaRPr>
          </a:p>
        </p:txBody>
      </p:sp>
    </p:spTree>
    <p:extLst>
      <p:ext uri="{BB962C8B-B14F-4D97-AF65-F5344CB8AC3E}">
        <p14:creationId xmlns="" xmlns:p14="http://schemas.microsoft.com/office/powerpoint/2010/main" val="1494880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solidFill>
                  <a:srgbClr val="C00000"/>
                </a:solidFill>
              </a:rPr>
              <a:t>Comparisons and Contrasts</a:t>
            </a:r>
          </a:p>
        </p:txBody>
      </p:sp>
      <p:sp>
        <p:nvSpPr>
          <p:cNvPr id="4" name="TextBox 3"/>
          <p:cNvSpPr txBox="1"/>
          <p:nvPr/>
        </p:nvSpPr>
        <p:spPr>
          <a:xfrm>
            <a:off x="2128720" y="1749245"/>
            <a:ext cx="7015280" cy="4708981"/>
          </a:xfrm>
          <a:prstGeom prst="rect">
            <a:avLst/>
          </a:prstGeom>
          <a:noFill/>
        </p:spPr>
        <p:txBody>
          <a:bodyPr wrap="square" rtlCol="0">
            <a:spAutoFit/>
          </a:bodyPr>
          <a:lstStyle/>
          <a:p>
            <a:r>
              <a:rPr lang="en-US" sz="2000" dirty="0">
                <a:latin typeface="Comic Sans MS" charset="0"/>
                <a:ea typeface="Comic Sans MS" charset="0"/>
                <a:cs typeface="Comic Sans MS" charset="0"/>
              </a:rPr>
              <a:t>4. In some adverbial clauses of comparison </a:t>
            </a:r>
            <a:r>
              <a:rPr lang="en-US" sz="2000" dirty="0">
                <a:solidFill>
                  <a:srgbClr val="FF0000"/>
                </a:solidFill>
                <a:latin typeface="Comic Sans MS" charset="0"/>
                <a:ea typeface="Comic Sans MS" charset="0"/>
                <a:cs typeface="Comic Sans MS" charset="0"/>
              </a:rPr>
              <a:t>both subject and verb are dropped.</a:t>
            </a:r>
          </a:p>
          <a:p>
            <a:pPr marL="342900" indent="-342900">
              <a:buFont typeface="Arial" charset="0"/>
              <a:buChar char="•"/>
            </a:pPr>
            <a:r>
              <a:rPr lang="en-US" sz="2000" b="1" dirty="0" smtClean="0">
                <a:latin typeface="Comic Sans MS" charset="0"/>
                <a:ea typeface="Comic Sans MS" charset="0"/>
                <a:cs typeface="Comic Sans MS" charset="0"/>
              </a:rPr>
              <a:t>He </a:t>
            </a:r>
            <a:r>
              <a:rPr lang="en-US" sz="2000" b="1" dirty="0">
                <a:latin typeface="Comic Sans MS" charset="0"/>
                <a:ea typeface="Comic Sans MS" charset="0"/>
                <a:cs typeface="Comic Sans MS" charset="0"/>
              </a:rPr>
              <a:t>is more shy than (he is) </a:t>
            </a:r>
            <a:r>
              <a:rPr lang="en-US" sz="2000" b="1" dirty="0" smtClean="0">
                <a:latin typeface="Comic Sans MS" charset="0"/>
                <a:ea typeface="Comic Sans MS" charset="0"/>
                <a:cs typeface="Comic Sans MS" charset="0"/>
              </a:rPr>
              <a:t>unsocial.</a:t>
            </a:r>
            <a:endParaRPr lang="en-US" sz="2000" dirty="0" smtClean="0">
              <a:latin typeface="Comic Sans MS" charset="0"/>
              <a:ea typeface="Comic Sans MS" charset="0"/>
              <a:cs typeface="Comic Sans MS" charset="0"/>
            </a:endParaRPr>
          </a:p>
          <a:p>
            <a:pPr marL="342900" indent="-342900">
              <a:buFont typeface="Arial" charset="0"/>
              <a:buChar char="•"/>
            </a:pPr>
            <a:r>
              <a:rPr lang="en-US" sz="2000" b="1" dirty="0" smtClean="0">
                <a:latin typeface="Comic Sans MS" charset="0"/>
                <a:ea typeface="Comic Sans MS" charset="0"/>
                <a:cs typeface="Comic Sans MS" charset="0"/>
              </a:rPr>
              <a:t>Some </a:t>
            </a:r>
            <a:r>
              <a:rPr lang="en-US" sz="2000" b="1" dirty="0">
                <a:latin typeface="Comic Sans MS" charset="0"/>
                <a:ea typeface="Comic Sans MS" charset="0"/>
                <a:cs typeface="Comic Sans MS" charset="0"/>
              </a:rPr>
              <a:t>people think more about their rights than (they do) about their duties</a:t>
            </a:r>
            <a:r>
              <a:rPr lang="en-US" sz="2000" b="1" dirty="0" smtClean="0">
                <a:latin typeface="Comic Sans MS" charset="0"/>
                <a:ea typeface="Comic Sans MS" charset="0"/>
                <a:cs typeface="Comic Sans MS" charset="0"/>
              </a:rPr>
              <a:t>.</a:t>
            </a:r>
          </a:p>
          <a:p>
            <a:endParaRPr lang="en-US" sz="2000" dirty="0">
              <a:latin typeface="Comic Sans MS" charset="0"/>
              <a:ea typeface="Comic Sans MS" charset="0"/>
              <a:cs typeface="Comic Sans MS" charset="0"/>
            </a:endParaRPr>
          </a:p>
          <a:p>
            <a:r>
              <a:rPr lang="en-US" sz="2000" dirty="0">
                <a:latin typeface="Comic Sans MS" charset="0"/>
                <a:ea typeface="Comic Sans MS" charset="0"/>
                <a:cs typeface="Comic Sans MS" charset="0"/>
              </a:rPr>
              <a:t>5. In clauses of comparison introduced by than that</a:t>
            </a:r>
            <a:r>
              <a:rPr lang="en-US" sz="2000" b="1" dirty="0">
                <a:latin typeface="Comic Sans MS" charset="0"/>
                <a:ea typeface="Comic Sans MS" charset="0"/>
                <a:cs typeface="Comic Sans MS" charset="0"/>
              </a:rPr>
              <a:t> </a:t>
            </a:r>
            <a:r>
              <a:rPr lang="en-US" sz="2000" dirty="0">
                <a:latin typeface="Comic Sans MS" charset="0"/>
                <a:ea typeface="Comic Sans MS" charset="0"/>
                <a:cs typeface="Comic Sans MS" charset="0"/>
              </a:rPr>
              <a:t>‘</a:t>
            </a:r>
            <a:r>
              <a:rPr lang="en-US" sz="2000" dirty="0">
                <a:solidFill>
                  <a:srgbClr val="FF0000"/>
                </a:solidFill>
                <a:latin typeface="Comic Sans MS" charset="0"/>
                <a:ea typeface="Comic Sans MS" charset="0"/>
                <a:cs typeface="Comic Sans MS" charset="0"/>
              </a:rPr>
              <a:t>should</a:t>
            </a:r>
            <a:r>
              <a:rPr lang="en-US" sz="2000" dirty="0">
                <a:latin typeface="Comic Sans MS" charset="0"/>
                <a:ea typeface="Comic Sans MS" charset="0"/>
                <a:cs typeface="Comic Sans MS" charset="0"/>
              </a:rPr>
              <a:t>’ is used.</a:t>
            </a:r>
          </a:p>
          <a:p>
            <a:pPr marL="342900" indent="-342900">
              <a:buFont typeface="Arial" charset="0"/>
              <a:buChar char="•"/>
            </a:pPr>
            <a:r>
              <a:rPr lang="en-US" sz="2000" b="1" dirty="0" smtClean="0">
                <a:latin typeface="Comic Sans MS" charset="0"/>
                <a:ea typeface="Comic Sans MS" charset="0"/>
                <a:cs typeface="Comic Sans MS" charset="0"/>
              </a:rPr>
              <a:t>I </a:t>
            </a:r>
            <a:r>
              <a:rPr lang="en-US" sz="2000" b="1" dirty="0">
                <a:latin typeface="Comic Sans MS" charset="0"/>
                <a:ea typeface="Comic Sans MS" charset="0"/>
                <a:cs typeface="Comic Sans MS" charset="0"/>
              </a:rPr>
              <a:t>am already to do the work myself rather than that you should have to do </a:t>
            </a:r>
            <a:r>
              <a:rPr lang="en-US" sz="2000" b="1" dirty="0" smtClean="0">
                <a:latin typeface="Comic Sans MS" charset="0"/>
                <a:ea typeface="Comic Sans MS" charset="0"/>
                <a:cs typeface="Comic Sans MS" charset="0"/>
              </a:rPr>
              <a:t>it.</a:t>
            </a:r>
          </a:p>
          <a:p>
            <a:endParaRPr lang="en-US" sz="2000" b="1" dirty="0">
              <a:latin typeface="Comic Sans MS" charset="0"/>
              <a:ea typeface="Comic Sans MS" charset="0"/>
              <a:cs typeface="Comic Sans MS" charset="0"/>
            </a:endParaRPr>
          </a:p>
          <a:p>
            <a:r>
              <a:rPr lang="en-US" sz="2000" dirty="0" smtClean="0">
                <a:latin typeface="Comic Sans MS" charset="0"/>
                <a:ea typeface="Comic Sans MS" charset="0"/>
                <a:cs typeface="Comic Sans MS" charset="0"/>
              </a:rPr>
              <a:t>6. Comparison </a:t>
            </a:r>
            <a:r>
              <a:rPr lang="en-US" sz="2000" dirty="0">
                <a:latin typeface="Comic Sans MS" charset="0"/>
                <a:ea typeface="Comic Sans MS" charset="0"/>
                <a:cs typeface="Comic Sans MS" charset="0"/>
              </a:rPr>
              <a:t>and contrast are also expressed by the use </a:t>
            </a:r>
            <a:r>
              <a:rPr lang="en-US" sz="2000" dirty="0" smtClean="0">
                <a:latin typeface="Comic Sans MS" charset="0"/>
                <a:ea typeface="Comic Sans MS" charset="0"/>
                <a:cs typeface="Comic Sans MS" charset="0"/>
              </a:rPr>
              <a:t>of </a:t>
            </a:r>
            <a:r>
              <a:rPr lang="en-US" sz="2000" dirty="0" smtClean="0">
                <a:solidFill>
                  <a:srgbClr val="FF0000"/>
                </a:solidFill>
                <a:latin typeface="Comic Sans MS" charset="0"/>
                <a:ea typeface="Comic Sans MS" charset="0"/>
                <a:cs typeface="Comic Sans MS" charset="0"/>
              </a:rPr>
              <a:t>the</a:t>
            </a:r>
            <a:r>
              <a:rPr lang="en-US" sz="2000" dirty="0">
                <a:solidFill>
                  <a:srgbClr val="FF0000"/>
                </a:solidFill>
                <a:latin typeface="Comic Sans MS" charset="0"/>
                <a:ea typeface="Comic Sans MS" charset="0"/>
                <a:cs typeface="Comic Sans MS" charset="0"/>
              </a:rPr>
              <a:t>...the...</a:t>
            </a:r>
            <a:r>
              <a:rPr lang="en-US" sz="2000" dirty="0">
                <a:latin typeface="Comic Sans MS" charset="0"/>
                <a:ea typeface="Comic Sans MS" charset="0"/>
                <a:cs typeface="Comic Sans MS" charset="0"/>
              </a:rPr>
              <a:t>with comparatives</a:t>
            </a:r>
            <a:r>
              <a:rPr lang="en-US" sz="2000" dirty="0" smtClean="0">
                <a:latin typeface="Comic Sans MS" charset="0"/>
                <a:ea typeface="Comic Sans MS" charset="0"/>
                <a:cs typeface="Comic Sans MS" charset="0"/>
              </a:rPr>
              <a:t>.</a:t>
            </a:r>
          </a:p>
          <a:p>
            <a:pPr marL="342900" indent="-342900">
              <a:buFont typeface="Arial" charset="0"/>
              <a:buChar char="•"/>
            </a:pPr>
            <a:r>
              <a:rPr lang="en-US" sz="2000" b="1" dirty="0" smtClean="0">
                <a:latin typeface="Comic Sans MS" charset="0"/>
                <a:ea typeface="Comic Sans MS" charset="0"/>
                <a:cs typeface="Comic Sans MS" charset="0"/>
              </a:rPr>
              <a:t>The </a:t>
            </a:r>
            <a:r>
              <a:rPr lang="en-US" sz="2000" b="1" dirty="0">
                <a:latin typeface="Comic Sans MS" charset="0"/>
                <a:ea typeface="Comic Sans MS" charset="0"/>
                <a:cs typeface="Comic Sans MS" charset="0"/>
              </a:rPr>
              <a:t>sooner you start, the sooner you’ll finish</a:t>
            </a:r>
            <a:r>
              <a:rPr lang="en-US" sz="2000" b="1" dirty="0" smtClean="0">
                <a:latin typeface="Comic Sans MS" charset="0"/>
                <a:ea typeface="Comic Sans MS" charset="0"/>
                <a:cs typeface="Comic Sans MS" charset="0"/>
              </a:rPr>
              <a:t>.</a:t>
            </a:r>
          </a:p>
          <a:p>
            <a:pPr marL="342900" indent="-342900">
              <a:buFont typeface="Arial" charset="0"/>
              <a:buChar char="•"/>
            </a:pPr>
            <a:r>
              <a:rPr lang="en-US" sz="2000" b="1" dirty="0" smtClean="0">
                <a:latin typeface="Comic Sans MS" charset="0"/>
                <a:ea typeface="Comic Sans MS" charset="0"/>
                <a:cs typeface="Comic Sans MS" charset="0"/>
              </a:rPr>
              <a:t>The </a:t>
            </a:r>
            <a:r>
              <a:rPr lang="en-US" sz="2000" b="1" dirty="0">
                <a:latin typeface="Comic Sans MS" charset="0"/>
                <a:ea typeface="Comic Sans MS" charset="0"/>
                <a:cs typeface="Comic Sans MS" charset="0"/>
              </a:rPr>
              <a:t>more he read, the less he understood</a:t>
            </a:r>
            <a:r>
              <a:rPr lang="en-US" sz="2000" b="1" dirty="0" smtClean="0">
                <a:latin typeface="Comic Sans MS" charset="0"/>
                <a:ea typeface="Comic Sans MS" charset="0"/>
                <a:cs typeface="Comic Sans MS" charset="0"/>
              </a:rPr>
              <a:t>.</a:t>
            </a:r>
            <a:endParaRPr lang="en-US" sz="2000" dirty="0">
              <a:latin typeface="Comic Sans MS" charset="0"/>
              <a:ea typeface="Comic Sans MS" charset="0"/>
              <a:cs typeface="Comic Sans MS" charset="0"/>
            </a:endParaRPr>
          </a:p>
        </p:txBody>
      </p:sp>
    </p:spTree>
    <p:extLst>
      <p:ext uri="{BB962C8B-B14F-4D97-AF65-F5344CB8AC3E}">
        <p14:creationId xmlns="" xmlns:p14="http://schemas.microsoft.com/office/powerpoint/2010/main" val="1567257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70" y="2207360"/>
            <a:ext cx="8229600" cy="1143000"/>
          </a:xfrm>
        </p:spPr>
        <p:txBody>
          <a:bodyPr>
            <a:normAutofit fontScale="90000"/>
          </a:bodyPr>
          <a:lstStyle/>
          <a:p>
            <a:pPr algn="l"/>
            <a:r>
              <a:rPr lang="en-US" dirty="0" smtClean="0"/>
              <a:t>Thanks!</a:t>
            </a:r>
            <a:br>
              <a:rPr lang="en-US" dirty="0" smtClean="0"/>
            </a:br>
            <a:r>
              <a:rPr lang="en-US" dirty="0" smtClean="0"/>
              <a:t>                                                        </a:t>
            </a:r>
            <a:r>
              <a:rPr lang="en-US" sz="2000" dirty="0" smtClean="0"/>
              <a:t>-</a:t>
            </a:r>
            <a:r>
              <a:rPr lang="en-US" sz="2000" dirty="0" err="1" smtClean="0"/>
              <a:t>Amol</a:t>
            </a:r>
            <a:r>
              <a:rPr lang="en-US" sz="2000" dirty="0" smtClean="0"/>
              <a:t> </a:t>
            </a:r>
            <a:r>
              <a:rPr lang="en-US" sz="2000" dirty="0" err="1" smtClean="0"/>
              <a:t>Raut</a:t>
            </a:r>
            <a:r>
              <a:rPr lang="en-US" sz="2000" dirty="0" smtClean="0"/>
              <a:t>, </a:t>
            </a:r>
            <a:r>
              <a:rPr lang="en-US" sz="1800" i="1" dirty="0" smtClean="0"/>
              <a:t>PhD</a:t>
            </a:r>
            <a:endParaRPr lang="en-IN" sz="18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solidFill>
                  <a:srgbClr val="C00000"/>
                </a:solidFill>
              </a:rPr>
              <a:t>Degrees of Comparison</a:t>
            </a:r>
            <a:endParaRPr lang="en-US" b="1" dirty="0">
              <a:solidFill>
                <a:srgbClr val="C00000"/>
              </a:solidFill>
            </a:endParaRPr>
          </a:p>
        </p:txBody>
      </p:sp>
      <p:sp>
        <p:nvSpPr>
          <p:cNvPr id="3" name="Content Placeholder 2"/>
          <p:cNvSpPr>
            <a:spLocks noGrp="1"/>
          </p:cNvSpPr>
          <p:nvPr>
            <p:ph idx="4294967295"/>
          </p:nvPr>
        </p:nvSpPr>
        <p:spPr>
          <a:xfrm>
            <a:off x="22544" y="1596540"/>
            <a:ext cx="8825195" cy="3663950"/>
          </a:xfrm>
        </p:spPr>
        <p:txBody>
          <a:bodyPr>
            <a:normAutofit fontScale="92500" lnSpcReduction="20000"/>
          </a:bodyPr>
          <a:lstStyle/>
          <a:p>
            <a:r>
              <a:rPr lang="en-US" sz="2400" dirty="0">
                <a:latin typeface="Comic Sans MS" charset="0"/>
                <a:ea typeface="Comic Sans MS" charset="0"/>
                <a:cs typeface="Comic Sans MS" charset="0"/>
              </a:rPr>
              <a:t>I</a:t>
            </a:r>
            <a:r>
              <a:rPr lang="en-US" sz="2400" dirty="0" smtClean="0">
                <a:latin typeface="Comic Sans MS" charset="0"/>
                <a:ea typeface="Comic Sans MS" charset="0"/>
                <a:cs typeface="Comic Sans MS" charset="0"/>
              </a:rPr>
              <a:t>t </a:t>
            </a:r>
            <a:r>
              <a:rPr lang="en-US" sz="2400" dirty="0">
                <a:latin typeface="Comic Sans MS" charset="0"/>
                <a:ea typeface="Comic Sans MS" charset="0"/>
                <a:cs typeface="Comic Sans MS" charset="0"/>
              </a:rPr>
              <a:t>is possible to change the Degree of </a:t>
            </a:r>
            <a:r>
              <a:rPr lang="en-US" sz="2400" dirty="0" smtClean="0">
                <a:latin typeface="Comic Sans MS" charset="0"/>
                <a:ea typeface="Comic Sans MS" charset="0"/>
                <a:cs typeface="Comic Sans MS" charset="0"/>
              </a:rPr>
              <a:t>Comparison of </a:t>
            </a:r>
            <a:r>
              <a:rPr lang="en-US" sz="2400" dirty="0">
                <a:latin typeface="Comic Sans MS" charset="0"/>
                <a:ea typeface="Comic Sans MS" charset="0"/>
                <a:cs typeface="Comic Sans MS" charset="0"/>
              </a:rPr>
              <a:t>an Adjective or Adverb in a sentence, without changing the meaning of the sentence</a:t>
            </a:r>
            <a:r>
              <a:rPr lang="en-US" sz="2400" dirty="0" smtClean="0">
                <a:latin typeface="Comic Sans MS" charset="0"/>
                <a:ea typeface="Comic Sans MS" charset="0"/>
                <a:cs typeface="Comic Sans MS" charset="0"/>
              </a:rPr>
              <a:t>.</a:t>
            </a:r>
          </a:p>
          <a:p>
            <a:endParaRPr lang="en-US" sz="2400" dirty="0">
              <a:latin typeface="Comic Sans MS" charset="0"/>
              <a:ea typeface="Comic Sans MS" charset="0"/>
              <a:cs typeface="Comic Sans MS" charset="0"/>
            </a:endParaRPr>
          </a:p>
          <a:p>
            <a:r>
              <a:rPr lang="en-US" sz="2400" dirty="0" smtClean="0">
                <a:latin typeface="Comic Sans MS" charset="0"/>
                <a:ea typeface="Comic Sans MS" charset="0"/>
                <a:cs typeface="Comic Sans MS" charset="0"/>
              </a:rPr>
              <a:t>Comparison </a:t>
            </a:r>
            <a:r>
              <a:rPr lang="en-US" sz="2400" dirty="0">
                <a:latin typeface="Comic Sans MS" charset="0"/>
                <a:ea typeface="Comic Sans MS" charset="0"/>
                <a:cs typeface="Comic Sans MS" charset="0"/>
              </a:rPr>
              <a:t>can be made using the three forms of the </a:t>
            </a:r>
            <a:r>
              <a:rPr lang="en-US" sz="2400" dirty="0" smtClean="0">
                <a:latin typeface="Comic Sans MS" charset="0"/>
                <a:ea typeface="Comic Sans MS" charset="0"/>
                <a:cs typeface="Comic Sans MS" charset="0"/>
              </a:rPr>
              <a:t>adjective.</a:t>
            </a:r>
          </a:p>
          <a:p>
            <a:pPr marL="0" indent="0" algn="ctr">
              <a:buNone/>
            </a:pPr>
            <a:r>
              <a:rPr lang="en-US" sz="2400" b="1" dirty="0" smtClean="0">
                <a:solidFill>
                  <a:srgbClr val="FF0000"/>
                </a:solidFill>
                <a:latin typeface="Comic Sans MS" charset="0"/>
                <a:ea typeface="Comic Sans MS" charset="0"/>
                <a:cs typeface="Comic Sans MS" charset="0"/>
              </a:rPr>
              <a:t>Positive</a:t>
            </a:r>
          </a:p>
          <a:p>
            <a:pPr marL="0" indent="0" algn="ctr">
              <a:buNone/>
            </a:pPr>
            <a:r>
              <a:rPr lang="en-US" sz="2400" b="1" dirty="0" smtClean="0">
                <a:solidFill>
                  <a:srgbClr val="FF0000"/>
                </a:solidFill>
                <a:latin typeface="Comic Sans MS" charset="0"/>
                <a:ea typeface="Comic Sans MS" charset="0"/>
                <a:cs typeface="Comic Sans MS" charset="0"/>
              </a:rPr>
              <a:t>Comparative</a:t>
            </a:r>
          </a:p>
          <a:p>
            <a:pPr marL="0" indent="0" algn="ctr">
              <a:buNone/>
            </a:pPr>
            <a:r>
              <a:rPr lang="en-US" sz="2400" b="1" dirty="0" smtClean="0">
                <a:solidFill>
                  <a:srgbClr val="FF0000"/>
                </a:solidFill>
                <a:latin typeface="Comic Sans MS" charset="0"/>
                <a:ea typeface="Comic Sans MS" charset="0"/>
                <a:cs typeface="Comic Sans MS" charset="0"/>
              </a:rPr>
              <a:t>Superlative</a:t>
            </a:r>
          </a:p>
          <a:p>
            <a:pPr marL="0" indent="0" algn="ctr">
              <a:buNone/>
            </a:pPr>
            <a:endParaRPr lang="en-US" sz="2400" b="1" dirty="0" smtClean="0">
              <a:solidFill>
                <a:srgbClr val="FF0000"/>
              </a:solidFill>
              <a:latin typeface="Comic Sans MS" charset="0"/>
              <a:ea typeface="Comic Sans MS" charset="0"/>
              <a:cs typeface="Comic Sans MS" charset="0"/>
            </a:endParaRPr>
          </a:p>
          <a:p>
            <a:pPr marL="0" indent="0" algn="r">
              <a:buNone/>
            </a:pPr>
            <a:r>
              <a:rPr lang="en-US" sz="1100" b="1" dirty="0" smtClean="0"/>
              <a:t>- </a:t>
            </a:r>
            <a:r>
              <a:rPr lang="en-US" sz="1100" b="1" dirty="0" err="1" smtClean="0"/>
              <a:t>Amol</a:t>
            </a:r>
            <a:r>
              <a:rPr lang="en-US" sz="1100" b="1" dirty="0" smtClean="0"/>
              <a:t> </a:t>
            </a:r>
            <a:r>
              <a:rPr lang="en-US" sz="1100" b="1" dirty="0" err="1" smtClean="0"/>
              <a:t>Raut</a:t>
            </a:r>
            <a:r>
              <a:rPr lang="en-US" sz="1100" b="1" dirty="0" smtClean="0"/>
              <a:t>, </a:t>
            </a:r>
            <a:r>
              <a:rPr lang="en-US" sz="1100" b="1" i="1" dirty="0" smtClean="0"/>
              <a:t>PhD</a:t>
            </a:r>
            <a:endParaRPr lang="en-US" sz="1100" b="1" dirty="0">
              <a:solidFill>
                <a:srgbClr val="FF0000"/>
              </a:solidFill>
              <a:latin typeface="Comic Sans MS" charset="0"/>
              <a:ea typeface="Comic Sans MS" charset="0"/>
              <a:cs typeface="Comic Sans MS" charset="0"/>
            </a:endParaRPr>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Positive </a:t>
            </a:r>
            <a:r>
              <a:rPr lang="en-US" b="1" dirty="0" smtClean="0">
                <a:solidFill>
                  <a:srgbClr val="C00000"/>
                </a:solidFill>
              </a:rPr>
              <a:t>Degree</a:t>
            </a:r>
            <a:endParaRPr lang="en-US" b="1" dirty="0">
              <a:solidFill>
                <a:srgbClr val="C00000"/>
              </a:solidFill>
            </a:endParaRPr>
          </a:p>
        </p:txBody>
      </p:sp>
      <p:sp>
        <p:nvSpPr>
          <p:cNvPr id="5" name="Content Placeholder 4"/>
          <p:cNvSpPr>
            <a:spLocks noGrp="1"/>
          </p:cNvSpPr>
          <p:nvPr>
            <p:ph idx="4294967295"/>
          </p:nvPr>
        </p:nvSpPr>
        <p:spPr>
          <a:xfrm>
            <a:off x="2128720" y="2054655"/>
            <a:ext cx="6719020" cy="3970330"/>
          </a:xfrm>
        </p:spPr>
        <p:txBody>
          <a:bodyPr>
            <a:normAutofit/>
          </a:bodyPr>
          <a:lstStyle/>
          <a:p>
            <a:pPr marL="0" indent="0">
              <a:buNone/>
            </a:pPr>
            <a:r>
              <a:rPr lang="en-US" sz="2400" dirty="0">
                <a:latin typeface="Comic Sans MS" charset="0"/>
                <a:ea typeface="Comic Sans MS" charset="0"/>
                <a:cs typeface="Comic Sans MS" charset="0"/>
              </a:rPr>
              <a:t>The Positive Degree of an adjective in comparison is the adjective in its simple form. It is used to denote the mere existence of some quality of what we speak about. </a:t>
            </a:r>
            <a:r>
              <a:rPr lang="en-US" sz="2400" dirty="0">
                <a:solidFill>
                  <a:srgbClr val="FF0000"/>
                </a:solidFill>
                <a:latin typeface="Comic Sans MS" charset="0"/>
                <a:ea typeface="Comic Sans MS" charset="0"/>
                <a:cs typeface="Comic Sans MS" charset="0"/>
              </a:rPr>
              <a:t>It is used when no comparison is made</a:t>
            </a:r>
            <a:r>
              <a:rPr lang="en-US" sz="2400" dirty="0" smtClean="0">
                <a:solidFill>
                  <a:srgbClr val="FF0000"/>
                </a:solidFill>
                <a:latin typeface="Comic Sans MS" charset="0"/>
                <a:ea typeface="Comic Sans MS" charset="0"/>
                <a:cs typeface="Comic Sans MS" charset="0"/>
              </a:rPr>
              <a:t>.</a:t>
            </a:r>
          </a:p>
          <a:p>
            <a:pPr marL="0" indent="0">
              <a:buNone/>
            </a:pPr>
            <a:endParaRPr lang="en-US" sz="2400" dirty="0">
              <a:latin typeface="Comic Sans MS" charset="0"/>
              <a:ea typeface="Comic Sans MS" charset="0"/>
              <a:cs typeface="Comic Sans MS" charset="0"/>
            </a:endParaRPr>
          </a:p>
          <a:p>
            <a:r>
              <a:rPr lang="en-US" sz="2400" dirty="0">
                <a:latin typeface="Comic Sans MS" charset="0"/>
                <a:ea typeface="Comic Sans MS" charset="0"/>
                <a:cs typeface="Comic Sans MS" charset="0"/>
              </a:rPr>
              <a:t>It is a tall building.</a:t>
            </a:r>
          </a:p>
          <a:p>
            <a:r>
              <a:rPr lang="en-US" sz="2400" dirty="0">
                <a:latin typeface="Comic Sans MS" charset="0"/>
                <a:ea typeface="Comic Sans MS" charset="0"/>
                <a:cs typeface="Comic Sans MS" charset="0"/>
              </a:rPr>
              <a:t>Apple is sweet to </a:t>
            </a:r>
            <a:r>
              <a:rPr lang="en-US" sz="2400" dirty="0" smtClean="0">
                <a:latin typeface="Comic Sans MS" charset="0"/>
                <a:ea typeface="Comic Sans MS" charset="0"/>
                <a:cs typeface="Comic Sans MS" charset="0"/>
              </a:rPr>
              <a:t>taste.</a:t>
            </a:r>
          </a:p>
          <a:p>
            <a:r>
              <a:rPr lang="en-US" sz="2400" dirty="0" smtClean="0">
                <a:latin typeface="Comic Sans MS" charset="0"/>
                <a:ea typeface="Comic Sans MS" charset="0"/>
                <a:cs typeface="Comic Sans MS" charset="0"/>
              </a:rPr>
              <a:t>Sweety is a nice girl.</a:t>
            </a:r>
          </a:p>
          <a:p>
            <a:pPr algn="r"/>
            <a:r>
              <a:rPr lang="en-US" sz="1100" b="1" dirty="0" smtClean="0"/>
              <a:t>- </a:t>
            </a:r>
            <a:r>
              <a:rPr lang="en-US" sz="1100" b="1" dirty="0" err="1" smtClean="0"/>
              <a:t>Amol</a:t>
            </a:r>
            <a:r>
              <a:rPr lang="en-US" sz="1100" b="1" dirty="0" smtClean="0"/>
              <a:t> </a:t>
            </a:r>
            <a:r>
              <a:rPr lang="en-US" sz="1100" b="1" dirty="0" err="1" smtClean="0"/>
              <a:t>Raut</a:t>
            </a:r>
            <a:r>
              <a:rPr lang="en-US" sz="1100" b="1" dirty="0" smtClean="0"/>
              <a:t>, </a:t>
            </a:r>
            <a:r>
              <a:rPr lang="en-US" sz="1100" b="1" i="1" dirty="0" smtClean="0"/>
              <a:t>PhD</a:t>
            </a:r>
            <a:endParaRPr lang="en-US" sz="1100" b="1" dirty="0" smtClean="0">
              <a:solidFill>
                <a:srgbClr val="FF0000"/>
              </a:solidFill>
              <a:latin typeface="Comic Sans MS" charset="0"/>
              <a:ea typeface="Comic Sans MS" charset="0"/>
              <a:cs typeface="Comic Sans MS" charset="0"/>
            </a:endParaRPr>
          </a:p>
          <a:p>
            <a:endParaRPr lang="en-US" sz="2400" dirty="0">
              <a:latin typeface="Comic Sans MS" charset="0"/>
              <a:ea typeface="Comic Sans MS" charset="0"/>
              <a:cs typeface="Comic Sans MS" charset="0"/>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Comparative Degree</a:t>
            </a:r>
            <a:endParaRPr lang="en-US" b="1" dirty="0">
              <a:solidFill>
                <a:srgbClr val="C00000"/>
              </a:solidFill>
            </a:endParaRPr>
          </a:p>
        </p:txBody>
      </p:sp>
      <p:sp>
        <p:nvSpPr>
          <p:cNvPr id="5" name="Content Placeholder 4"/>
          <p:cNvSpPr>
            <a:spLocks noGrp="1"/>
          </p:cNvSpPr>
          <p:nvPr>
            <p:ph idx="4294967295"/>
          </p:nvPr>
        </p:nvSpPr>
        <p:spPr>
          <a:xfrm>
            <a:off x="2128720" y="2054655"/>
            <a:ext cx="6719020" cy="3970330"/>
          </a:xfrm>
        </p:spPr>
        <p:txBody>
          <a:bodyPr>
            <a:normAutofit lnSpcReduction="10000"/>
          </a:bodyPr>
          <a:lstStyle/>
          <a:p>
            <a:pPr marL="0" indent="0">
              <a:buNone/>
            </a:pPr>
            <a:r>
              <a:rPr lang="en-US" sz="2400" dirty="0">
                <a:latin typeface="Comic Sans MS" charset="0"/>
                <a:ea typeface="Comic Sans MS" charset="0"/>
                <a:cs typeface="Comic Sans MS" charset="0"/>
              </a:rPr>
              <a:t>The Comparative Degree denotes the existence of a higher degree of the quality than the positive. It is </a:t>
            </a:r>
            <a:r>
              <a:rPr lang="en-US" sz="2400" dirty="0" smtClean="0">
                <a:latin typeface="Comic Sans MS" charset="0"/>
                <a:ea typeface="Comic Sans MS" charset="0"/>
                <a:cs typeface="Comic Sans MS" charset="0"/>
              </a:rPr>
              <a:t>used </a:t>
            </a:r>
            <a:r>
              <a:rPr lang="en-US" sz="2400" dirty="0" smtClean="0">
                <a:solidFill>
                  <a:srgbClr val="FF0000"/>
                </a:solidFill>
                <a:latin typeface="Comic Sans MS" charset="0"/>
                <a:ea typeface="Comic Sans MS" charset="0"/>
                <a:cs typeface="Comic Sans MS" charset="0"/>
              </a:rPr>
              <a:t>when </a:t>
            </a:r>
            <a:r>
              <a:rPr lang="en-US" sz="2400" dirty="0">
                <a:solidFill>
                  <a:srgbClr val="FF0000"/>
                </a:solidFill>
                <a:latin typeface="Comic Sans MS" charset="0"/>
                <a:ea typeface="Comic Sans MS" charset="0"/>
                <a:cs typeface="Comic Sans MS" charset="0"/>
              </a:rPr>
              <a:t>two things (or two sets of things) are compared.</a:t>
            </a:r>
          </a:p>
          <a:p>
            <a:pPr marL="0" indent="0">
              <a:buNone/>
            </a:pPr>
            <a:endParaRPr lang="en-US" sz="2400" dirty="0" smtClean="0">
              <a:solidFill>
                <a:srgbClr val="FF0000"/>
              </a:solidFill>
              <a:latin typeface="Comic Sans MS" charset="0"/>
              <a:ea typeface="Comic Sans MS" charset="0"/>
              <a:cs typeface="Comic Sans MS" charset="0"/>
            </a:endParaRPr>
          </a:p>
          <a:p>
            <a:r>
              <a:rPr lang="en-US" sz="2400" dirty="0" smtClean="0">
                <a:latin typeface="Comic Sans MS" charset="0"/>
                <a:ea typeface="Comic Sans MS" charset="0"/>
                <a:cs typeface="Comic Sans MS" charset="0"/>
              </a:rPr>
              <a:t>This </a:t>
            </a:r>
            <a:r>
              <a:rPr lang="en-US" sz="2400" dirty="0">
                <a:latin typeface="Comic Sans MS" charset="0"/>
                <a:ea typeface="Comic Sans MS" charset="0"/>
                <a:cs typeface="Comic Sans MS" charset="0"/>
              </a:rPr>
              <a:t>building is taller than any other building.</a:t>
            </a:r>
          </a:p>
          <a:p>
            <a:r>
              <a:rPr lang="en-US" sz="2400" dirty="0">
                <a:latin typeface="Comic Sans MS" charset="0"/>
                <a:ea typeface="Comic Sans MS" charset="0"/>
                <a:cs typeface="Comic Sans MS" charset="0"/>
              </a:rPr>
              <a:t>Apple is sweeter than pear</a:t>
            </a:r>
            <a:r>
              <a:rPr lang="en-US" sz="2400" dirty="0" smtClean="0">
                <a:latin typeface="Comic Sans MS" charset="0"/>
                <a:ea typeface="Comic Sans MS" charset="0"/>
                <a:cs typeface="Comic Sans MS" charset="0"/>
              </a:rPr>
              <a:t>.</a:t>
            </a:r>
          </a:p>
          <a:p>
            <a:r>
              <a:rPr lang="en-US" sz="2400" dirty="0" smtClean="0">
                <a:latin typeface="Comic Sans MS" charset="0"/>
                <a:ea typeface="Comic Sans MS" charset="0"/>
                <a:cs typeface="Comic Sans MS" charset="0"/>
              </a:rPr>
              <a:t>Sweety is nicer than most other girls in class .</a:t>
            </a:r>
            <a:endParaRPr lang="en-US" sz="2400" dirty="0">
              <a:latin typeface="Comic Sans MS" charset="0"/>
              <a:ea typeface="Comic Sans MS" charset="0"/>
              <a:cs typeface="Comic Sans MS" charset="0"/>
            </a:endParaRPr>
          </a:p>
        </p:txBody>
      </p:sp>
    </p:spTree>
    <p:extLst>
      <p:ext uri="{BB962C8B-B14F-4D97-AF65-F5344CB8AC3E}">
        <p14:creationId xmlns="" xmlns:p14="http://schemas.microsoft.com/office/powerpoint/2010/main" val="553196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Superlative Degree</a:t>
            </a:r>
            <a:endParaRPr lang="en-US" dirty="0">
              <a:solidFill>
                <a:srgbClr val="C00000"/>
              </a:solidFill>
            </a:endParaRPr>
          </a:p>
        </p:txBody>
      </p:sp>
      <p:sp>
        <p:nvSpPr>
          <p:cNvPr id="5" name="Content Placeholder 4"/>
          <p:cNvSpPr>
            <a:spLocks noGrp="1"/>
          </p:cNvSpPr>
          <p:nvPr>
            <p:ph idx="4294967295"/>
          </p:nvPr>
        </p:nvSpPr>
        <p:spPr>
          <a:xfrm>
            <a:off x="2128720" y="2054655"/>
            <a:ext cx="6719020" cy="3970330"/>
          </a:xfrm>
        </p:spPr>
        <p:txBody>
          <a:bodyPr>
            <a:normAutofit/>
          </a:bodyPr>
          <a:lstStyle/>
          <a:p>
            <a:pPr marL="0" indent="0">
              <a:buNone/>
            </a:pPr>
            <a:r>
              <a:rPr lang="en-US" sz="2400" dirty="0">
                <a:latin typeface="Comic Sans MS" charset="0"/>
                <a:ea typeface="Comic Sans MS" charset="0"/>
                <a:cs typeface="Comic Sans MS" charset="0"/>
              </a:rPr>
              <a:t>The Superlative Degree denotes the existence of the highest degree of the quality. It is used </a:t>
            </a:r>
            <a:r>
              <a:rPr lang="en-US" sz="2400" dirty="0">
                <a:solidFill>
                  <a:srgbClr val="FF0000"/>
                </a:solidFill>
                <a:latin typeface="Comic Sans MS" charset="0"/>
                <a:ea typeface="Comic Sans MS" charset="0"/>
                <a:cs typeface="Comic Sans MS" charset="0"/>
              </a:rPr>
              <a:t>when more than two things are compared.</a:t>
            </a:r>
          </a:p>
          <a:p>
            <a:pPr marL="0" indent="0">
              <a:buNone/>
            </a:pPr>
            <a:endParaRPr lang="en-US" sz="2400" dirty="0">
              <a:latin typeface="Comic Sans MS" charset="0"/>
              <a:ea typeface="Comic Sans MS" charset="0"/>
              <a:cs typeface="Comic Sans MS" charset="0"/>
            </a:endParaRPr>
          </a:p>
          <a:p>
            <a:r>
              <a:rPr lang="en-US" sz="2400" dirty="0">
                <a:latin typeface="Comic Sans MS" charset="0"/>
                <a:ea typeface="Comic Sans MS" charset="0"/>
                <a:cs typeface="Comic Sans MS" charset="0"/>
              </a:rPr>
              <a:t>This is the tallest building.</a:t>
            </a:r>
          </a:p>
          <a:p>
            <a:r>
              <a:rPr lang="en-US" sz="2400" dirty="0">
                <a:latin typeface="Comic Sans MS" charset="0"/>
                <a:ea typeface="Comic Sans MS" charset="0"/>
                <a:cs typeface="Comic Sans MS" charset="0"/>
              </a:rPr>
              <a:t>Apple is the sweetest fruit.</a:t>
            </a:r>
          </a:p>
          <a:p>
            <a:r>
              <a:rPr lang="en-US" sz="2400" dirty="0" err="1" smtClean="0">
                <a:latin typeface="Comic Sans MS" charset="0"/>
                <a:ea typeface="Comic Sans MS" charset="0"/>
                <a:cs typeface="Comic Sans MS" charset="0"/>
              </a:rPr>
              <a:t>sweety</a:t>
            </a:r>
            <a:r>
              <a:rPr lang="en-US" sz="2400" dirty="0" smtClean="0">
                <a:latin typeface="Comic Sans MS" charset="0"/>
                <a:ea typeface="Comic Sans MS" charset="0"/>
                <a:cs typeface="Comic Sans MS" charset="0"/>
              </a:rPr>
              <a:t> </a:t>
            </a:r>
            <a:r>
              <a:rPr lang="en-US" sz="2400" dirty="0">
                <a:latin typeface="Comic Sans MS" charset="0"/>
                <a:ea typeface="Comic Sans MS" charset="0"/>
                <a:cs typeface="Comic Sans MS" charset="0"/>
              </a:rPr>
              <a:t>is one of the nicest girls in the class.</a:t>
            </a:r>
          </a:p>
        </p:txBody>
      </p:sp>
    </p:spTree>
    <p:extLst>
      <p:ext uri="{BB962C8B-B14F-4D97-AF65-F5344CB8AC3E}">
        <p14:creationId xmlns="" xmlns:p14="http://schemas.microsoft.com/office/powerpoint/2010/main" val="2138182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555" y="1291130"/>
            <a:ext cx="8237835" cy="400110"/>
          </a:xfrm>
          <a:prstGeom prst="rect">
            <a:avLst/>
          </a:prstGeom>
          <a:noFill/>
        </p:spPr>
        <p:txBody>
          <a:bodyPr wrap="square" rtlCol="0">
            <a:spAutoFit/>
          </a:bodyPr>
          <a:lstStyle/>
          <a:p>
            <a:pPr algn="ctr"/>
            <a:r>
              <a:rPr lang="en-US" sz="2000" dirty="0" smtClean="0">
                <a:solidFill>
                  <a:srgbClr val="FF0000"/>
                </a:solidFill>
                <a:latin typeface="Comic Sans MS" charset="0"/>
                <a:ea typeface="Comic Sans MS" charset="0"/>
                <a:cs typeface="Comic Sans MS" charset="0"/>
              </a:rPr>
              <a:t>By adding ‘</a:t>
            </a:r>
            <a:r>
              <a:rPr lang="en-US" sz="2000" dirty="0" err="1" smtClean="0">
                <a:solidFill>
                  <a:srgbClr val="FF0000"/>
                </a:solidFill>
                <a:latin typeface="Comic Sans MS" charset="0"/>
                <a:ea typeface="Comic Sans MS" charset="0"/>
                <a:cs typeface="Comic Sans MS" charset="0"/>
              </a:rPr>
              <a:t>er</a:t>
            </a:r>
            <a:r>
              <a:rPr lang="en-US" sz="2000" dirty="0" smtClean="0">
                <a:solidFill>
                  <a:srgbClr val="FF0000"/>
                </a:solidFill>
                <a:latin typeface="Comic Sans MS" charset="0"/>
                <a:ea typeface="Comic Sans MS" charset="0"/>
                <a:cs typeface="Comic Sans MS" charset="0"/>
              </a:rPr>
              <a:t> and ‘</a:t>
            </a:r>
            <a:r>
              <a:rPr lang="en-US" sz="2000" dirty="0" err="1" smtClean="0">
                <a:solidFill>
                  <a:srgbClr val="FF0000"/>
                </a:solidFill>
                <a:latin typeface="Comic Sans MS" charset="0"/>
                <a:ea typeface="Comic Sans MS" charset="0"/>
                <a:cs typeface="Comic Sans MS" charset="0"/>
              </a:rPr>
              <a:t>est</a:t>
            </a:r>
            <a:r>
              <a:rPr lang="en-US" sz="2000" dirty="0" smtClean="0">
                <a:solidFill>
                  <a:srgbClr val="FF0000"/>
                </a:solidFill>
                <a:latin typeface="Comic Sans MS" charset="0"/>
                <a:ea typeface="Comic Sans MS" charset="0"/>
                <a:cs typeface="Comic Sans MS" charset="0"/>
              </a:rPr>
              <a:t>’</a:t>
            </a:r>
            <a:endParaRPr lang="en-US" sz="2000" dirty="0">
              <a:solidFill>
                <a:srgbClr val="FF0000"/>
              </a:solidFill>
              <a:latin typeface="Comic Sans MS" charset="0"/>
              <a:ea typeface="Comic Sans MS" charset="0"/>
              <a:cs typeface="Comic Sans MS" charset="0"/>
            </a:endParaRPr>
          </a:p>
        </p:txBody>
      </p:sp>
      <p:sp>
        <p:nvSpPr>
          <p:cNvPr id="4" name="Title 3"/>
          <p:cNvSpPr>
            <a:spLocks noGrp="1"/>
          </p:cNvSpPr>
          <p:nvPr>
            <p:ph type="title"/>
          </p:nvPr>
        </p:nvSpPr>
        <p:spPr/>
        <p:txBody>
          <a:bodyPr/>
          <a:lstStyle/>
          <a:p>
            <a:r>
              <a:rPr lang="en-US" dirty="0" smtClean="0">
                <a:solidFill>
                  <a:srgbClr val="C00000"/>
                </a:solidFill>
              </a:rPr>
              <a:t>List of Degrees of Comparison</a:t>
            </a:r>
            <a:endParaRPr lang="en-US" dirty="0">
              <a:solidFill>
                <a:srgbClr val="C00000"/>
              </a:solidFill>
            </a:endParaRPr>
          </a:p>
        </p:txBody>
      </p:sp>
      <p:graphicFrame>
        <p:nvGraphicFramePr>
          <p:cNvPr id="3" name="Table 2"/>
          <p:cNvGraphicFramePr>
            <a:graphicFrameLocks noGrp="1"/>
          </p:cNvGraphicFramePr>
          <p:nvPr>
            <p:extLst>
              <p:ext uri="{D42A27DB-BD31-4B8C-83A1-F6EECF244321}">
                <p14:modId xmlns="" xmlns:p14="http://schemas.microsoft.com/office/powerpoint/2010/main" val="1650525636"/>
              </p:ext>
            </p:extLst>
          </p:nvPr>
        </p:nvGraphicFramePr>
        <p:xfrm>
          <a:off x="1517900" y="1749245"/>
          <a:ext cx="6096000" cy="4438962"/>
        </p:xfrm>
        <a:graphic>
          <a:graphicData uri="http://schemas.openxmlformats.org/drawingml/2006/table">
            <a:tbl>
              <a:tblPr firstRow="1" bandRow="1">
                <a:tableStyleId>{21E4AEA4-8DFA-4A89-87EB-49C32662AFE0}</a:tableStyleId>
              </a:tblPr>
              <a:tblGrid>
                <a:gridCol w="2032000"/>
                <a:gridCol w="2032000"/>
                <a:gridCol w="2032000"/>
              </a:tblGrid>
              <a:tr h="369882">
                <a:tc>
                  <a:txBody>
                    <a:bodyPr/>
                    <a:lstStyle/>
                    <a:p>
                      <a:r>
                        <a:rPr lang="en-US" dirty="0" smtClean="0"/>
                        <a:t>POSITIVE</a:t>
                      </a:r>
                      <a:endParaRPr lang="en-US" dirty="0">
                        <a:latin typeface="Comic Sans MS" charset="0"/>
                        <a:ea typeface="Comic Sans MS" charset="0"/>
                        <a:cs typeface="Comic Sans MS" charset="0"/>
                      </a:endParaRPr>
                    </a:p>
                  </a:txBody>
                  <a:tcPr/>
                </a:tc>
                <a:tc>
                  <a:txBody>
                    <a:bodyPr/>
                    <a:lstStyle/>
                    <a:p>
                      <a:r>
                        <a:rPr lang="en-US" dirty="0" smtClean="0"/>
                        <a:t>COMPARATIVE</a:t>
                      </a:r>
                      <a:endParaRPr lang="en-US" dirty="0">
                        <a:latin typeface="Comic Sans MS" charset="0"/>
                        <a:ea typeface="Comic Sans MS" charset="0"/>
                        <a:cs typeface="Comic Sans MS" charset="0"/>
                      </a:endParaRPr>
                    </a:p>
                  </a:txBody>
                  <a:tcPr/>
                </a:tc>
                <a:tc>
                  <a:txBody>
                    <a:bodyPr/>
                    <a:lstStyle/>
                    <a:p>
                      <a:r>
                        <a:rPr lang="en-US" dirty="0" smtClean="0"/>
                        <a:t>SUPERLATIVE</a:t>
                      </a:r>
                      <a:endParaRPr lang="en-US" dirty="0">
                        <a:latin typeface="Comic Sans MS" charset="0"/>
                        <a:ea typeface="Comic Sans MS" charset="0"/>
                        <a:cs typeface="Comic Sans MS" charset="0"/>
                      </a:endParaRPr>
                    </a:p>
                  </a:txBody>
                  <a:tcPr/>
                </a:tc>
              </a:tr>
              <a:tr h="450951">
                <a:tc>
                  <a:txBody>
                    <a:bodyPr/>
                    <a:lstStyle/>
                    <a:p>
                      <a:pPr algn="l"/>
                      <a:r>
                        <a:rPr lang="en-US" dirty="0">
                          <a:effectLst/>
                        </a:rPr>
                        <a:t>bright</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brighter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brightest</a:t>
                      </a:r>
                      <a:endParaRPr lang="en-US">
                        <a:effectLst/>
                        <a:latin typeface="Comic Sans MS" charset="0"/>
                        <a:ea typeface="Comic Sans MS" charset="0"/>
                        <a:cs typeface="Comic Sans MS" charset="0"/>
                      </a:endParaRPr>
                    </a:p>
                  </a:txBody>
                  <a:tcPr marL="190500" marR="190500" marT="88900" marB="88900" anchor="ctr"/>
                </a:tc>
              </a:tr>
              <a:tr h="450951">
                <a:tc>
                  <a:txBody>
                    <a:bodyPr/>
                    <a:lstStyle/>
                    <a:p>
                      <a:pPr algn="l"/>
                      <a:r>
                        <a:rPr lang="en-US" dirty="0">
                          <a:effectLst/>
                        </a:rPr>
                        <a:t>black</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blacker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blackest</a:t>
                      </a:r>
                      <a:endParaRPr lang="en-US">
                        <a:effectLst/>
                        <a:latin typeface="Comic Sans MS" charset="0"/>
                        <a:ea typeface="Comic Sans MS" charset="0"/>
                        <a:cs typeface="Comic Sans MS" charset="0"/>
                      </a:endParaRPr>
                    </a:p>
                  </a:txBody>
                  <a:tcPr marL="190500" marR="190500" marT="88900" marB="88900" anchor="ctr"/>
                </a:tc>
              </a:tr>
              <a:tr h="450951">
                <a:tc>
                  <a:txBody>
                    <a:bodyPr/>
                    <a:lstStyle/>
                    <a:p>
                      <a:pPr algn="l"/>
                      <a:r>
                        <a:rPr lang="en-US">
                          <a:effectLst/>
                        </a:rPr>
                        <a:t>bold</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bolder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boldest</a:t>
                      </a:r>
                      <a:endParaRPr lang="en-US" dirty="0">
                        <a:effectLst/>
                        <a:latin typeface="Comic Sans MS" charset="0"/>
                        <a:ea typeface="Comic Sans MS" charset="0"/>
                        <a:cs typeface="Comic Sans MS" charset="0"/>
                      </a:endParaRPr>
                    </a:p>
                  </a:txBody>
                  <a:tcPr marL="190500" marR="190500" marT="88900" marB="88900" anchor="ctr"/>
                </a:tc>
              </a:tr>
              <a:tr h="450951">
                <a:tc>
                  <a:txBody>
                    <a:bodyPr/>
                    <a:lstStyle/>
                    <a:p>
                      <a:pPr algn="l"/>
                      <a:r>
                        <a:rPr lang="en-US">
                          <a:effectLst/>
                        </a:rPr>
                        <a:t>clever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cleverer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cleverest</a:t>
                      </a:r>
                      <a:endParaRPr lang="en-US" dirty="0">
                        <a:effectLst/>
                        <a:latin typeface="Comic Sans MS" charset="0"/>
                        <a:ea typeface="Comic Sans MS" charset="0"/>
                        <a:cs typeface="Comic Sans MS" charset="0"/>
                      </a:endParaRPr>
                    </a:p>
                  </a:txBody>
                  <a:tcPr marL="190500" marR="190500" marT="88900" marB="88900" anchor="ctr"/>
                </a:tc>
              </a:tr>
              <a:tr h="450951">
                <a:tc>
                  <a:txBody>
                    <a:bodyPr/>
                    <a:lstStyle/>
                    <a:p>
                      <a:pPr algn="l"/>
                      <a:r>
                        <a:rPr lang="en-US">
                          <a:effectLst/>
                        </a:rPr>
                        <a:t>cold</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colder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coldest</a:t>
                      </a:r>
                      <a:endParaRPr lang="en-US" dirty="0">
                        <a:effectLst/>
                        <a:latin typeface="Comic Sans MS" charset="0"/>
                        <a:ea typeface="Comic Sans MS" charset="0"/>
                        <a:cs typeface="Comic Sans MS" charset="0"/>
                      </a:endParaRPr>
                    </a:p>
                  </a:txBody>
                  <a:tcPr marL="190500" marR="190500" marT="88900" marB="88900" anchor="ctr"/>
                </a:tc>
              </a:tr>
              <a:tr h="450951">
                <a:tc>
                  <a:txBody>
                    <a:bodyPr/>
                    <a:lstStyle/>
                    <a:p>
                      <a:pPr algn="l"/>
                      <a:r>
                        <a:rPr lang="en-US">
                          <a:effectLst/>
                        </a:rPr>
                        <a:t>fast</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faster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fastest</a:t>
                      </a:r>
                      <a:endParaRPr lang="en-US" dirty="0">
                        <a:effectLst/>
                        <a:latin typeface="Comic Sans MS" charset="0"/>
                        <a:ea typeface="Comic Sans MS" charset="0"/>
                        <a:cs typeface="Comic Sans MS" charset="0"/>
                      </a:endParaRPr>
                    </a:p>
                  </a:txBody>
                  <a:tcPr marL="190500" marR="190500" marT="88900" marB="88900" anchor="ctr"/>
                </a:tc>
              </a:tr>
              <a:tr h="450951">
                <a:tc>
                  <a:txBody>
                    <a:bodyPr/>
                    <a:lstStyle/>
                    <a:p>
                      <a:pPr algn="l"/>
                      <a:r>
                        <a:rPr lang="en-US">
                          <a:effectLst/>
                        </a:rPr>
                        <a:t>great</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greater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greatest</a:t>
                      </a:r>
                      <a:endParaRPr lang="en-US" dirty="0">
                        <a:effectLst/>
                        <a:latin typeface="Comic Sans MS" charset="0"/>
                        <a:ea typeface="Comic Sans MS" charset="0"/>
                        <a:cs typeface="Comic Sans MS" charset="0"/>
                      </a:endParaRPr>
                    </a:p>
                  </a:txBody>
                  <a:tcPr marL="190500" marR="190500" marT="88900" marB="88900" anchor="ctr"/>
                </a:tc>
              </a:tr>
              <a:tr h="450951">
                <a:tc>
                  <a:txBody>
                    <a:bodyPr/>
                    <a:lstStyle/>
                    <a:p>
                      <a:pPr algn="l"/>
                      <a:r>
                        <a:rPr lang="en-US">
                          <a:effectLst/>
                        </a:rPr>
                        <a:t>high</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higher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highest</a:t>
                      </a:r>
                      <a:endParaRPr lang="en-US" dirty="0">
                        <a:effectLst/>
                        <a:latin typeface="Comic Sans MS" charset="0"/>
                        <a:ea typeface="Comic Sans MS" charset="0"/>
                        <a:cs typeface="Comic Sans MS" charset="0"/>
                      </a:endParaRPr>
                    </a:p>
                  </a:txBody>
                  <a:tcPr marL="190500" marR="190500" marT="88900" marB="88900" anchor="ctr"/>
                </a:tc>
              </a:tr>
              <a:tr h="450951">
                <a:tc>
                  <a:txBody>
                    <a:bodyPr/>
                    <a:lstStyle/>
                    <a:p>
                      <a:pPr algn="l"/>
                      <a:r>
                        <a:rPr lang="en-US">
                          <a:effectLst/>
                        </a:rPr>
                        <a:t>kind</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kinder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kindest</a:t>
                      </a:r>
                      <a:endParaRPr lang="en-US" dirty="0">
                        <a:effectLst/>
                        <a:latin typeface="Comic Sans MS" charset="0"/>
                        <a:ea typeface="Comic Sans MS" charset="0"/>
                        <a:cs typeface="Comic Sans MS" charset="0"/>
                      </a:endParaRPr>
                    </a:p>
                  </a:txBody>
                  <a:tcPr marL="190500" marR="190500" marT="88900" marB="88900" anchor="ctr"/>
                </a:tc>
              </a:tr>
            </a:tbl>
          </a:graphicData>
        </a:graphic>
      </p:graphicFrame>
    </p:spTree>
    <p:extLst>
      <p:ext uri="{BB962C8B-B14F-4D97-AF65-F5344CB8AC3E}">
        <p14:creationId xmlns="" xmlns:p14="http://schemas.microsoft.com/office/powerpoint/2010/main" val="5044952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555" y="1291130"/>
            <a:ext cx="8237835" cy="400110"/>
          </a:xfrm>
          <a:prstGeom prst="rect">
            <a:avLst/>
          </a:prstGeom>
          <a:noFill/>
        </p:spPr>
        <p:txBody>
          <a:bodyPr wrap="square" rtlCol="0">
            <a:spAutoFit/>
          </a:bodyPr>
          <a:lstStyle/>
          <a:p>
            <a:pPr algn="ctr"/>
            <a:r>
              <a:rPr lang="en-US" sz="2000" dirty="0" smtClean="0">
                <a:solidFill>
                  <a:srgbClr val="FF0000"/>
                </a:solidFill>
                <a:latin typeface="Comic Sans MS" charset="0"/>
                <a:ea typeface="Comic Sans MS" charset="0"/>
                <a:cs typeface="Comic Sans MS" charset="0"/>
              </a:rPr>
              <a:t>By adding ‘r and ‘</a:t>
            </a:r>
            <a:r>
              <a:rPr lang="en-US" sz="2000" dirty="0" err="1" smtClean="0">
                <a:solidFill>
                  <a:srgbClr val="FF0000"/>
                </a:solidFill>
                <a:latin typeface="Comic Sans MS" charset="0"/>
                <a:ea typeface="Comic Sans MS" charset="0"/>
                <a:cs typeface="Comic Sans MS" charset="0"/>
              </a:rPr>
              <a:t>st</a:t>
            </a:r>
            <a:r>
              <a:rPr lang="en-US" sz="2000" dirty="0" smtClean="0">
                <a:solidFill>
                  <a:srgbClr val="FF0000"/>
                </a:solidFill>
                <a:latin typeface="Comic Sans MS" charset="0"/>
                <a:ea typeface="Comic Sans MS" charset="0"/>
                <a:cs typeface="Comic Sans MS" charset="0"/>
              </a:rPr>
              <a:t>’</a:t>
            </a:r>
            <a:endParaRPr lang="en-US" sz="2000" dirty="0">
              <a:solidFill>
                <a:srgbClr val="FF0000"/>
              </a:solidFill>
              <a:latin typeface="Comic Sans MS" charset="0"/>
              <a:ea typeface="Comic Sans MS" charset="0"/>
              <a:cs typeface="Comic Sans MS" charset="0"/>
            </a:endParaRPr>
          </a:p>
        </p:txBody>
      </p:sp>
      <p:sp>
        <p:nvSpPr>
          <p:cNvPr id="4" name="Title 3"/>
          <p:cNvSpPr>
            <a:spLocks noGrp="1"/>
          </p:cNvSpPr>
          <p:nvPr>
            <p:ph type="title"/>
          </p:nvPr>
        </p:nvSpPr>
        <p:spPr/>
        <p:txBody>
          <a:bodyPr/>
          <a:lstStyle/>
          <a:p>
            <a:r>
              <a:rPr lang="en-US" dirty="0" smtClean="0">
                <a:solidFill>
                  <a:srgbClr val="C00000"/>
                </a:solidFill>
              </a:rPr>
              <a:t>List of Degrees of Comparison</a:t>
            </a:r>
            <a:endParaRPr lang="en-US" dirty="0">
              <a:solidFill>
                <a:srgbClr val="C00000"/>
              </a:solidFill>
            </a:endParaRPr>
          </a:p>
        </p:txBody>
      </p:sp>
      <p:graphicFrame>
        <p:nvGraphicFramePr>
          <p:cNvPr id="3" name="Table 2"/>
          <p:cNvGraphicFramePr>
            <a:graphicFrameLocks noGrp="1"/>
          </p:cNvGraphicFramePr>
          <p:nvPr>
            <p:extLst>
              <p:ext uri="{D42A27DB-BD31-4B8C-83A1-F6EECF244321}">
                <p14:modId xmlns="" xmlns:p14="http://schemas.microsoft.com/office/powerpoint/2010/main" val="1624731872"/>
              </p:ext>
            </p:extLst>
          </p:nvPr>
        </p:nvGraphicFramePr>
        <p:xfrm>
          <a:off x="1517900" y="1749245"/>
          <a:ext cx="6096000" cy="4434840"/>
        </p:xfrm>
        <a:graphic>
          <a:graphicData uri="http://schemas.openxmlformats.org/drawingml/2006/table">
            <a:tbl>
              <a:tblPr firstRow="1" bandRow="1">
                <a:tableStyleId>{21E4AEA4-8DFA-4A89-87EB-49C32662AFE0}</a:tableStyleId>
              </a:tblPr>
              <a:tblGrid>
                <a:gridCol w="2032000"/>
                <a:gridCol w="2032000"/>
                <a:gridCol w="2032000"/>
              </a:tblGrid>
              <a:tr h="357127">
                <a:tc>
                  <a:txBody>
                    <a:bodyPr/>
                    <a:lstStyle/>
                    <a:p>
                      <a:r>
                        <a:rPr lang="en-US" dirty="0" smtClean="0"/>
                        <a:t>POSITIVE</a:t>
                      </a:r>
                      <a:endParaRPr lang="en-US" dirty="0">
                        <a:latin typeface="Comic Sans MS" charset="0"/>
                        <a:ea typeface="Comic Sans MS" charset="0"/>
                        <a:cs typeface="Comic Sans MS" charset="0"/>
                      </a:endParaRPr>
                    </a:p>
                  </a:txBody>
                  <a:tcPr/>
                </a:tc>
                <a:tc>
                  <a:txBody>
                    <a:bodyPr/>
                    <a:lstStyle/>
                    <a:p>
                      <a:r>
                        <a:rPr lang="en-US" dirty="0" smtClean="0"/>
                        <a:t>COMPARATIVE</a:t>
                      </a:r>
                      <a:endParaRPr lang="en-US" dirty="0">
                        <a:latin typeface="Comic Sans MS" charset="0"/>
                        <a:ea typeface="Comic Sans MS" charset="0"/>
                        <a:cs typeface="Comic Sans MS" charset="0"/>
                      </a:endParaRPr>
                    </a:p>
                  </a:txBody>
                  <a:tcPr/>
                </a:tc>
                <a:tc>
                  <a:txBody>
                    <a:bodyPr/>
                    <a:lstStyle/>
                    <a:p>
                      <a:r>
                        <a:rPr lang="en-US" dirty="0" smtClean="0"/>
                        <a:t>SUPERLATIVE</a:t>
                      </a:r>
                      <a:endParaRPr lang="en-US" dirty="0">
                        <a:latin typeface="Comic Sans MS" charset="0"/>
                        <a:ea typeface="Comic Sans MS" charset="0"/>
                        <a:cs typeface="Comic Sans MS" charset="0"/>
                      </a:endParaRPr>
                    </a:p>
                  </a:txBody>
                  <a:tcPr/>
                </a:tc>
              </a:tr>
              <a:tr h="435401">
                <a:tc>
                  <a:txBody>
                    <a:bodyPr/>
                    <a:lstStyle/>
                    <a:p>
                      <a:pPr algn="l"/>
                      <a:r>
                        <a:rPr lang="en-US" dirty="0">
                          <a:effectLst/>
                        </a:rPr>
                        <a:t>brave</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braver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bravest</a:t>
                      </a:r>
                      <a:endParaRPr lang="en-US">
                        <a:effectLst/>
                        <a:latin typeface="Comic Sans MS" charset="0"/>
                        <a:ea typeface="Comic Sans MS" charset="0"/>
                        <a:cs typeface="Comic Sans MS" charset="0"/>
                      </a:endParaRPr>
                    </a:p>
                  </a:txBody>
                  <a:tcPr marL="190500" marR="190500" marT="88900" marB="88900" anchor="ctr"/>
                </a:tc>
              </a:tr>
              <a:tr h="435401">
                <a:tc>
                  <a:txBody>
                    <a:bodyPr/>
                    <a:lstStyle/>
                    <a:p>
                      <a:pPr algn="l"/>
                      <a:r>
                        <a:rPr lang="en-US" dirty="0">
                          <a:effectLst/>
                        </a:rPr>
                        <a:t>fine</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finer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finest</a:t>
                      </a:r>
                      <a:endParaRPr lang="en-US">
                        <a:effectLst/>
                        <a:latin typeface="Comic Sans MS" charset="0"/>
                        <a:ea typeface="Comic Sans MS" charset="0"/>
                        <a:cs typeface="Comic Sans MS" charset="0"/>
                      </a:endParaRPr>
                    </a:p>
                  </a:txBody>
                  <a:tcPr marL="190500" marR="190500" marT="88900" marB="88900" anchor="ctr"/>
                </a:tc>
              </a:tr>
              <a:tr h="435401">
                <a:tc>
                  <a:txBody>
                    <a:bodyPr/>
                    <a:lstStyle/>
                    <a:p>
                      <a:pPr algn="l"/>
                      <a:r>
                        <a:rPr lang="en-US">
                          <a:effectLst/>
                        </a:rPr>
                        <a:t>large</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larger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largest</a:t>
                      </a:r>
                      <a:endParaRPr lang="en-US">
                        <a:effectLst/>
                        <a:latin typeface="Comic Sans MS" charset="0"/>
                        <a:ea typeface="Comic Sans MS" charset="0"/>
                        <a:cs typeface="Comic Sans MS" charset="0"/>
                      </a:endParaRPr>
                    </a:p>
                  </a:txBody>
                  <a:tcPr marL="190500" marR="190500" marT="88900" marB="88900" anchor="ctr"/>
                </a:tc>
              </a:tr>
              <a:tr h="435401">
                <a:tc>
                  <a:txBody>
                    <a:bodyPr/>
                    <a:lstStyle/>
                    <a:p>
                      <a:pPr algn="l"/>
                      <a:r>
                        <a:rPr lang="en-US">
                          <a:effectLst/>
                        </a:rPr>
                        <a:t>nice</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nicer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nicest</a:t>
                      </a:r>
                      <a:endParaRPr lang="en-US">
                        <a:effectLst/>
                        <a:latin typeface="Comic Sans MS" charset="0"/>
                        <a:ea typeface="Comic Sans MS" charset="0"/>
                        <a:cs typeface="Comic Sans MS" charset="0"/>
                      </a:endParaRPr>
                    </a:p>
                  </a:txBody>
                  <a:tcPr marL="190500" marR="190500" marT="88900" marB="88900" anchor="ctr"/>
                </a:tc>
              </a:tr>
              <a:tr h="435401">
                <a:tc>
                  <a:txBody>
                    <a:bodyPr/>
                    <a:lstStyle/>
                    <a:p>
                      <a:pPr algn="l"/>
                      <a:r>
                        <a:rPr lang="en-US">
                          <a:effectLst/>
                        </a:rPr>
                        <a:t>noble</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nobler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noblest</a:t>
                      </a:r>
                      <a:endParaRPr lang="en-US">
                        <a:effectLst/>
                        <a:latin typeface="Comic Sans MS" charset="0"/>
                        <a:ea typeface="Comic Sans MS" charset="0"/>
                        <a:cs typeface="Comic Sans MS" charset="0"/>
                      </a:endParaRPr>
                    </a:p>
                  </a:txBody>
                  <a:tcPr marL="190500" marR="190500" marT="88900" marB="88900" anchor="ctr"/>
                </a:tc>
              </a:tr>
              <a:tr h="435401">
                <a:tc>
                  <a:txBody>
                    <a:bodyPr/>
                    <a:lstStyle/>
                    <a:p>
                      <a:pPr algn="l"/>
                      <a:r>
                        <a:rPr lang="en-US">
                          <a:effectLst/>
                        </a:rPr>
                        <a:t>pale</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paler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palest</a:t>
                      </a:r>
                      <a:endParaRPr lang="en-US">
                        <a:effectLst/>
                        <a:latin typeface="Comic Sans MS" charset="0"/>
                        <a:ea typeface="Comic Sans MS" charset="0"/>
                        <a:cs typeface="Comic Sans MS" charset="0"/>
                      </a:endParaRPr>
                    </a:p>
                  </a:txBody>
                  <a:tcPr marL="190500" marR="190500" marT="88900" marB="88900" anchor="ctr"/>
                </a:tc>
              </a:tr>
              <a:tr h="435401">
                <a:tc>
                  <a:txBody>
                    <a:bodyPr/>
                    <a:lstStyle/>
                    <a:p>
                      <a:pPr algn="l"/>
                      <a:r>
                        <a:rPr lang="en-US">
                          <a:effectLst/>
                        </a:rPr>
                        <a:t>simple</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simpler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simplest</a:t>
                      </a:r>
                      <a:endParaRPr lang="en-US" dirty="0">
                        <a:effectLst/>
                        <a:latin typeface="Comic Sans MS" charset="0"/>
                        <a:ea typeface="Comic Sans MS" charset="0"/>
                        <a:cs typeface="Comic Sans MS" charset="0"/>
                      </a:endParaRPr>
                    </a:p>
                  </a:txBody>
                  <a:tcPr marL="190500" marR="190500" marT="88900" marB="88900" anchor="ctr"/>
                </a:tc>
              </a:tr>
              <a:tr h="435401">
                <a:tc>
                  <a:txBody>
                    <a:bodyPr/>
                    <a:lstStyle/>
                    <a:p>
                      <a:pPr algn="l"/>
                      <a:r>
                        <a:rPr lang="en-US">
                          <a:effectLst/>
                        </a:rPr>
                        <a:t>wise</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wiser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wisest</a:t>
                      </a:r>
                      <a:endParaRPr lang="en-US" dirty="0">
                        <a:effectLst/>
                        <a:latin typeface="Comic Sans MS" charset="0"/>
                        <a:ea typeface="Comic Sans MS" charset="0"/>
                        <a:cs typeface="Comic Sans MS" charset="0"/>
                      </a:endParaRPr>
                    </a:p>
                  </a:txBody>
                  <a:tcPr marL="190500" marR="190500" marT="88900" marB="88900" anchor="ctr"/>
                </a:tc>
              </a:tr>
              <a:tr h="435401">
                <a:tc>
                  <a:txBody>
                    <a:bodyPr/>
                    <a:lstStyle/>
                    <a:p>
                      <a:pPr algn="l"/>
                      <a:r>
                        <a:rPr lang="en-US">
                          <a:effectLst/>
                        </a:rPr>
                        <a:t>white</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whiter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whitest</a:t>
                      </a:r>
                      <a:endParaRPr lang="en-US" dirty="0">
                        <a:effectLst/>
                        <a:latin typeface="Comic Sans MS" charset="0"/>
                        <a:ea typeface="Comic Sans MS" charset="0"/>
                        <a:cs typeface="Comic Sans MS" charset="0"/>
                      </a:endParaRPr>
                    </a:p>
                  </a:txBody>
                  <a:tcPr marL="190500" marR="190500" marT="88900" marB="88900" anchor="ctr"/>
                </a:tc>
              </a:tr>
            </a:tbl>
          </a:graphicData>
        </a:graphic>
      </p:graphicFrame>
    </p:spTree>
    <p:extLst>
      <p:ext uri="{BB962C8B-B14F-4D97-AF65-F5344CB8AC3E}">
        <p14:creationId xmlns="" xmlns:p14="http://schemas.microsoft.com/office/powerpoint/2010/main" val="890511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555" y="1441191"/>
            <a:ext cx="8237835" cy="400110"/>
          </a:xfrm>
          <a:prstGeom prst="rect">
            <a:avLst/>
          </a:prstGeom>
          <a:noFill/>
        </p:spPr>
        <p:txBody>
          <a:bodyPr wrap="square" rtlCol="0">
            <a:spAutoFit/>
          </a:bodyPr>
          <a:lstStyle/>
          <a:p>
            <a:pPr algn="ctr"/>
            <a:r>
              <a:rPr lang="en-US" sz="2000" dirty="0">
                <a:solidFill>
                  <a:srgbClr val="FF0000"/>
                </a:solidFill>
                <a:latin typeface="Comic Sans MS" charset="0"/>
                <a:ea typeface="Comic Sans MS" charset="0"/>
                <a:cs typeface="Comic Sans MS" charset="0"/>
              </a:rPr>
              <a:t>By deleting the final ‘y’ and adding ‘</a:t>
            </a:r>
            <a:r>
              <a:rPr lang="en-US" sz="2000" dirty="0" err="1">
                <a:solidFill>
                  <a:srgbClr val="FF0000"/>
                </a:solidFill>
                <a:latin typeface="Comic Sans MS" charset="0"/>
                <a:ea typeface="Comic Sans MS" charset="0"/>
                <a:cs typeface="Comic Sans MS" charset="0"/>
              </a:rPr>
              <a:t>ier</a:t>
            </a:r>
            <a:r>
              <a:rPr lang="en-US" sz="2000" dirty="0">
                <a:solidFill>
                  <a:srgbClr val="FF0000"/>
                </a:solidFill>
                <a:latin typeface="Comic Sans MS" charset="0"/>
                <a:ea typeface="Comic Sans MS" charset="0"/>
                <a:cs typeface="Comic Sans MS" charset="0"/>
              </a:rPr>
              <a:t>’ and ‘</a:t>
            </a:r>
            <a:r>
              <a:rPr lang="en-US" sz="2000" dirty="0" err="1">
                <a:solidFill>
                  <a:srgbClr val="FF0000"/>
                </a:solidFill>
                <a:latin typeface="Comic Sans MS" charset="0"/>
                <a:ea typeface="Comic Sans MS" charset="0"/>
                <a:cs typeface="Comic Sans MS" charset="0"/>
              </a:rPr>
              <a:t>iest</a:t>
            </a:r>
            <a:r>
              <a:rPr lang="en-US" sz="2000" dirty="0">
                <a:solidFill>
                  <a:srgbClr val="FF0000"/>
                </a:solidFill>
                <a:latin typeface="Comic Sans MS" charset="0"/>
                <a:ea typeface="Comic Sans MS" charset="0"/>
                <a:cs typeface="Comic Sans MS" charset="0"/>
              </a:rPr>
              <a:t>’</a:t>
            </a:r>
          </a:p>
        </p:txBody>
      </p:sp>
      <p:sp>
        <p:nvSpPr>
          <p:cNvPr id="4" name="Title 3"/>
          <p:cNvSpPr>
            <a:spLocks noGrp="1"/>
          </p:cNvSpPr>
          <p:nvPr>
            <p:ph type="title"/>
          </p:nvPr>
        </p:nvSpPr>
        <p:spPr/>
        <p:txBody>
          <a:bodyPr/>
          <a:lstStyle/>
          <a:p>
            <a:r>
              <a:rPr lang="en-US" dirty="0" smtClean="0">
                <a:solidFill>
                  <a:srgbClr val="C00000"/>
                </a:solidFill>
              </a:rPr>
              <a:t>List of Degrees of Comparison</a:t>
            </a:r>
            <a:endParaRPr lang="en-US" dirty="0">
              <a:solidFill>
                <a:srgbClr val="C00000"/>
              </a:solidFill>
            </a:endParaRPr>
          </a:p>
        </p:txBody>
      </p:sp>
      <p:graphicFrame>
        <p:nvGraphicFramePr>
          <p:cNvPr id="3" name="Table 2"/>
          <p:cNvGraphicFramePr>
            <a:graphicFrameLocks noGrp="1"/>
          </p:cNvGraphicFramePr>
          <p:nvPr>
            <p:extLst>
              <p:ext uri="{D42A27DB-BD31-4B8C-83A1-F6EECF244321}">
                <p14:modId xmlns="" xmlns:p14="http://schemas.microsoft.com/office/powerpoint/2010/main" val="377544221"/>
              </p:ext>
            </p:extLst>
          </p:nvPr>
        </p:nvGraphicFramePr>
        <p:xfrm>
          <a:off x="1524000" y="2054655"/>
          <a:ext cx="6096000" cy="398780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r>
                        <a:rPr lang="en-US" dirty="0" smtClean="0"/>
                        <a:t>POSITIVE</a:t>
                      </a:r>
                      <a:endParaRPr lang="en-US" dirty="0">
                        <a:latin typeface="Comic Sans MS" charset="0"/>
                        <a:ea typeface="Comic Sans MS" charset="0"/>
                        <a:cs typeface="Comic Sans MS" charset="0"/>
                      </a:endParaRPr>
                    </a:p>
                  </a:txBody>
                  <a:tcPr/>
                </a:tc>
                <a:tc>
                  <a:txBody>
                    <a:bodyPr/>
                    <a:lstStyle/>
                    <a:p>
                      <a:r>
                        <a:rPr lang="en-US" dirty="0" smtClean="0"/>
                        <a:t>COMPARATIVE</a:t>
                      </a:r>
                      <a:endParaRPr lang="en-US" dirty="0">
                        <a:latin typeface="Comic Sans MS" charset="0"/>
                        <a:ea typeface="Comic Sans MS" charset="0"/>
                        <a:cs typeface="Comic Sans MS" charset="0"/>
                      </a:endParaRPr>
                    </a:p>
                  </a:txBody>
                  <a:tcPr/>
                </a:tc>
                <a:tc>
                  <a:txBody>
                    <a:bodyPr/>
                    <a:lstStyle/>
                    <a:p>
                      <a:r>
                        <a:rPr lang="en-US" dirty="0" smtClean="0"/>
                        <a:t>SUPERLATIVE</a:t>
                      </a:r>
                      <a:endParaRPr lang="en-US" dirty="0">
                        <a:latin typeface="Comic Sans MS" charset="0"/>
                        <a:ea typeface="Comic Sans MS" charset="0"/>
                        <a:cs typeface="Comic Sans MS" charset="0"/>
                      </a:endParaRPr>
                    </a:p>
                  </a:txBody>
                  <a:tcPr/>
                </a:tc>
              </a:tr>
              <a:tr h="370840">
                <a:tc>
                  <a:txBody>
                    <a:bodyPr/>
                    <a:lstStyle/>
                    <a:p>
                      <a:pPr algn="l"/>
                      <a:r>
                        <a:rPr lang="en-US" dirty="0">
                          <a:effectLst/>
                        </a:rPr>
                        <a:t>costly</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costlier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costliest</a:t>
                      </a:r>
                      <a:endParaRPr lang="en-US">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dirty="0">
                          <a:effectLst/>
                        </a:rPr>
                        <a:t>dry</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drier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driest</a:t>
                      </a:r>
                      <a:endParaRPr lang="en-US">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a:effectLst/>
                        </a:rPr>
                        <a:t>easy</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easier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easiest</a:t>
                      </a:r>
                      <a:endParaRPr lang="en-US">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a:effectLst/>
                        </a:rPr>
                        <a:t>happy</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happier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happiest</a:t>
                      </a:r>
                      <a:endParaRPr lang="en-US">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a:effectLst/>
                        </a:rPr>
                        <a:t>heavy</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heavier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heaviest</a:t>
                      </a:r>
                      <a:endParaRPr lang="en-US" dirty="0">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a:effectLst/>
                        </a:rPr>
                        <a:t>lazy</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lasier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err="1">
                          <a:effectLst/>
                        </a:rPr>
                        <a:t>lasiest</a:t>
                      </a:r>
                      <a:endParaRPr lang="en-US" dirty="0">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dirty="0" smtClean="0">
                          <a:effectLst/>
                        </a:rPr>
                        <a:t>merry</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smtClean="0">
                          <a:effectLst/>
                        </a:rPr>
                        <a:t>merrier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smtClean="0">
                          <a:effectLst/>
                        </a:rPr>
                        <a:t>merriest</a:t>
                      </a:r>
                      <a:endParaRPr lang="en-US" dirty="0">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a:effectLst/>
                        </a:rPr>
                        <a:t>wealthy</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wealthier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wealthiest</a:t>
                      </a:r>
                      <a:endParaRPr lang="en-US" dirty="0">
                        <a:effectLst/>
                        <a:latin typeface="Comic Sans MS" charset="0"/>
                        <a:ea typeface="Comic Sans MS" charset="0"/>
                        <a:cs typeface="Comic Sans MS" charset="0"/>
                      </a:endParaRPr>
                    </a:p>
                  </a:txBody>
                  <a:tcPr marL="190500" marR="190500" marT="88900" marB="88900" anchor="ctr"/>
                </a:tc>
              </a:tr>
            </a:tbl>
          </a:graphicData>
        </a:graphic>
      </p:graphicFrame>
    </p:spTree>
    <p:extLst>
      <p:ext uri="{BB962C8B-B14F-4D97-AF65-F5344CB8AC3E}">
        <p14:creationId xmlns="" xmlns:p14="http://schemas.microsoft.com/office/powerpoint/2010/main" val="508354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555" y="1441191"/>
            <a:ext cx="8237835" cy="400110"/>
          </a:xfrm>
          <a:prstGeom prst="rect">
            <a:avLst/>
          </a:prstGeom>
          <a:noFill/>
        </p:spPr>
        <p:txBody>
          <a:bodyPr wrap="square" rtlCol="0">
            <a:spAutoFit/>
          </a:bodyPr>
          <a:lstStyle/>
          <a:p>
            <a:pPr algn="ctr"/>
            <a:r>
              <a:rPr lang="en-US" sz="2000" dirty="0">
                <a:solidFill>
                  <a:srgbClr val="FF0000"/>
                </a:solidFill>
                <a:latin typeface="Comic Sans MS" charset="0"/>
                <a:ea typeface="Comic Sans MS" charset="0"/>
                <a:cs typeface="Comic Sans MS" charset="0"/>
              </a:rPr>
              <a:t>By doubling the final </a:t>
            </a:r>
            <a:r>
              <a:rPr lang="en-US" sz="2000" dirty="0" smtClean="0">
                <a:solidFill>
                  <a:srgbClr val="FF0000"/>
                </a:solidFill>
                <a:latin typeface="Comic Sans MS" charset="0"/>
                <a:ea typeface="Comic Sans MS" charset="0"/>
                <a:cs typeface="Comic Sans MS" charset="0"/>
              </a:rPr>
              <a:t>consonants</a:t>
            </a:r>
            <a:endParaRPr lang="en-US" sz="2000" dirty="0">
              <a:solidFill>
                <a:srgbClr val="FF0000"/>
              </a:solidFill>
              <a:latin typeface="Comic Sans MS" charset="0"/>
              <a:ea typeface="Comic Sans MS" charset="0"/>
              <a:cs typeface="Comic Sans MS" charset="0"/>
            </a:endParaRPr>
          </a:p>
        </p:txBody>
      </p:sp>
      <p:sp>
        <p:nvSpPr>
          <p:cNvPr id="4" name="Title 3"/>
          <p:cNvSpPr>
            <a:spLocks noGrp="1"/>
          </p:cNvSpPr>
          <p:nvPr>
            <p:ph type="title"/>
          </p:nvPr>
        </p:nvSpPr>
        <p:spPr/>
        <p:txBody>
          <a:bodyPr/>
          <a:lstStyle/>
          <a:p>
            <a:r>
              <a:rPr lang="en-US" dirty="0" smtClean="0">
                <a:solidFill>
                  <a:srgbClr val="C00000"/>
                </a:solidFill>
              </a:rPr>
              <a:t>List of Degrees of Comparison</a:t>
            </a:r>
            <a:endParaRPr lang="en-US" dirty="0">
              <a:solidFill>
                <a:srgbClr val="C00000"/>
              </a:solidFill>
            </a:endParaRPr>
          </a:p>
        </p:txBody>
      </p:sp>
      <p:graphicFrame>
        <p:nvGraphicFramePr>
          <p:cNvPr id="3" name="Table 2"/>
          <p:cNvGraphicFramePr>
            <a:graphicFrameLocks noGrp="1"/>
          </p:cNvGraphicFramePr>
          <p:nvPr>
            <p:extLst>
              <p:ext uri="{D42A27DB-BD31-4B8C-83A1-F6EECF244321}">
                <p14:modId xmlns="" xmlns:p14="http://schemas.microsoft.com/office/powerpoint/2010/main" val="254932500"/>
              </p:ext>
            </p:extLst>
          </p:nvPr>
        </p:nvGraphicFramePr>
        <p:xfrm>
          <a:off x="1524000" y="2054655"/>
          <a:ext cx="6096000" cy="263144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r>
                        <a:rPr lang="en-US" dirty="0" smtClean="0"/>
                        <a:t>POSITIVE</a:t>
                      </a:r>
                      <a:endParaRPr lang="en-US" dirty="0">
                        <a:latin typeface="Comic Sans MS" charset="0"/>
                        <a:ea typeface="Comic Sans MS" charset="0"/>
                        <a:cs typeface="Comic Sans MS" charset="0"/>
                      </a:endParaRPr>
                    </a:p>
                  </a:txBody>
                  <a:tcPr/>
                </a:tc>
                <a:tc>
                  <a:txBody>
                    <a:bodyPr/>
                    <a:lstStyle/>
                    <a:p>
                      <a:r>
                        <a:rPr lang="en-US" dirty="0" smtClean="0"/>
                        <a:t>COMPARATIVE</a:t>
                      </a:r>
                      <a:endParaRPr lang="en-US" dirty="0">
                        <a:latin typeface="Comic Sans MS" charset="0"/>
                        <a:ea typeface="Comic Sans MS" charset="0"/>
                        <a:cs typeface="Comic Sans MS" charset="0"/>
                      </a:endParaRPr>
                    </a:p>
                  </a:txBody>
                  <a:tcPr/>
                </a:tc>
                <a:tc>
                  <a:txBody>
                    <a:bodyPr/>
                    <a:lstStyle/>
                    <a:p>
                      <a:r>
                        <a:rPr lang="en-US" dirty="0" smtClean="0"/>
                        <a:t>SUPERLATIVE</a:t>
                      </a:r>
                      <a:endParaRPr lang="en-US" dirty="0">
                        <a:latin typeface="Comic Sans MS" charset="0"/>
                        <a:ea typeface="Comic Sans MS" charset="0"/>
                        <a:cs typeface="Comic Sans MS" charset="0"/>
                      </a:endParaRPr>
                    </a:p>
                  </a:txBody>
                  <a:tcPr/>
                </a:tc>
              </a:tr>
              <a:tr h="370840">
                <a:tc>
                  <a:txBody>
                    <a:bodyPr/>
                    <a:lstStyle/>
                    <a:p>
                      <a:pPr algn="l"/>
                      <a:r>
                        <a:rPr lang="en-US" dirty="0">
                          <a:effectLst/>
                        </a:rPr>
                        <a:t>big</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bigger</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biggest</a:t>
                      </a:r>
                      <a:endParaRPr lang="en-US">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dirty="0">
                          <a:effectLst/>
                        </a:rPr>
                        <a:t>dim</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dimmer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dimmest</a:t>
                      </a:r>
                      <a:endParaRPr lang="en-US">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a:effectLst/>
                        </a:rPr>
                        <a:t>fat</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fatter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a:effectLst/>
                        </a:rPr>
                        <a:t>fattest</a:t>
                      </a:r>
                      <a:endParaRPr lang="en-US">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a:effectLst/>
                        </a:rPr>
                        <a:t>hot</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hotter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hottest</a:t>
                      </a:r>
                      <a:endParaRPr lang="en-US" dirty="0">
                        <a:effectLst/>
                        <a:latin typeface="Comic Sans MS" charset="0"/>
                        <a:ea typeface="Comic Sans MS" charset="0"/>
                        <a:cs typeface="Comic Sans MS" charset="0"/>
                      </a:endParaRPr>
                    </a:p>
                  </a:txBody>
                  <a:tcPr marL="190500" marR="190500" marT="88900" marB="88900" anchor="ctr"/>
                </a:tc>
              </a:tr>
              <a:tr h="370840">
                <a:tc>
                  <a:txBody>
                    <a:bodyPr/>
                    <a:lstStyle/>
                    <a:p>
                      <a:pPr algn="l"/>
                      <a:r>
                        <a:rPr lang="en-US">
                          <a:effectLst/>
                        </a:rPr>
                        <a:t>thin</a:t>
                      </a:r>
                      <a:endParaRPr lang="en-US">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thinner</a:t>
                      </a:r>
                      <a:endParaRPr lang="en-US" dirty="0">
                        <a:effectLst/>
                        <a:latin typeface="Comic Sans MS" charset="0"/>
                        <a:ea typeface="Comic Sans MS" charset="0"/>
                        <a:cs typeface="Comic Sans MS" charset="0"/>
                      </a:endParaRPr>
                    </a:p>
                  </a:txBody>
                  <a:tcPr marL="190500" marR="190500" marT="88900" marB="88900" anchor="ctr"/>
                </a:tc>
                <a:tc>
                  <a:txBody>
                    <a:bodyPr/>
                    <a:lstStyle/>
                    <a:p>
                      <a:pPr algn="l"/>
                      <a:r>
                        <a:rPr lang="en-US" dirty="0">
                          <a:effectLst/>
                        </a:rPr>
                        <a:t>thinnest</a:t>
                      </a:r>
                      <a:endParaRPr lang="en-US" dirty="0">
                        <a:effectLst/>
                        <a:latin typeface="Comic Sans MS" charset="0"/>
                        <a:ea typeface="Comic Sans MS" charset="0"/>
                        <a:cs typeface="Comic Sans MS" charset="0"/>
                      </a:endParaRPr>
                    </a:p>
                  </a:txBody>
                  <a:tcPr marL="190500" marR="190500" marT="88900" marB="88900" anchor="ctr"/>
                </a:tc>
              </a:tr>
            </a:tbl>
          </a:graphicData>
        </a:graphic>
      </p:graphicFrame>
    </p:spTree>
    <p:extLst>
      <p:ext uri="{BB962C8B-B14F-4D97-AF65-F5344CB8AC3E}">
        <p14:creationId xmlns="" xmlns:p14="http://schemas.microsoft.com/office/powerpoint/2010/main" val="716261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781</Words>
  <Application>Microsoft Office PowerPoint</Application>
  <PresentationFormat>On-screen Show (4:3)</PresentationFormat>
  <Paragraphs>282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Compulsory English  </vt:lpstr>
      <vt:lpstr>Degrees of Comparison</vt:lpstr>
      <vt:lpstr>Positive Degree</vt:lpstr>
      <vt:lpstr>Comparative Degree</vt:lpstr>
      <vt:lpstr>Superlative Degree</vt:lpstr>
      <vt:lpstr>List of Degrees of Comparison</vt:lpstr>
      <vt:lpstr>List of Degrees of Comparison</vt:lpstr>
      <vt:lpstr>List of Degrees of Comparison</vt:lpstr>
      <vt:lpstr>List of Degrees of Comparison</vt:lpstr>
      <vt:lpstr>List of Degrees of Comparison</vt:lpstr>
      <vt:lpstr>List of Degrees of Comparison</vt:lpstr>
      <vt:lpstr>Changes in Degrees of Comparison</vt:lpstr>
      <vt:lpstr>Changes in Degrees of Comparison</vt:lpstr>
      <vt:lpstr>Changes in Degrees of Comparison</vt:lpstr>
      <vt:lpstr>       Comparisons and Contrasts</vt:lpstr>
      <vt:lpstr>Comparisons and Contrasts</vt:lpstr>
      <vt:lpstr>Thanks!                                                         -Amol Raut, PhD</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Admin</cp:lastModifiedBy>
  <cp:revision>88</cp:revision>
  <dcterms:created xsi:type="dcterms:W3CDTF">2013-08-21T19:17:07Z</dcterms:created>
  <dcterms:modified xsi:type="dcterms:W3CDTF">2024-12-06T08:42:16Z</dcterms:modified>
</cp:coreProperties>
</file>