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BB8AD8-CEC7-4976-8D17-4981E9CEA4A5}"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BB8AD8-CEC7-4976-8D17-4981E9CEA4A5}"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BB8AD8-CEC7-4976-8D17-4981E9CEA4A5}"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BB8AD8-CEC7-4976-8D17-4981E9CEA4A5}"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BB8AD8-CEC7-4976-8D17-4981E9CEA4A5}"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BB8AD8-CEC7-4976-8D17-4981E9CEA4A5}" type="datetimeFigureOut">
              <a:rPr lang="en-US" smtClean="0"/>
              <a:pPr/>
              <a:t>3/10/2024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BB8AD8-CEC7-4976-8D17-4981E9CEA4A5}" type="datetimeFigureOut">
              <a:rPr lang="en-US" smtClean="0"/>
              <a:pPr/>
              <a:t>3/10/2024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BB8AD8-CEC7-4976-8D17-4981E9CEA4A5}" type="datetimeFigureOut">
              <a:rPr lang="en-US" smtClean="0"/>
              <a:pPr/>
              <a:t>3/10/2024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B8AD8-CEC7-4976-8D17-4981E9CEA4A5}" type="datetimeFigureOut">
              <a:rPr lang="en-US" smtClean="0"/>
              <a:pPr/>
              <a:t>3/10/2024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8AD8-CEC7-4976-8D17-4981E9CEA4A5}" type="datetimeFigureOut">
              <a:rPr lang="en-US" smtClean="0"/>
              <a:pPr/>
              <a:t>3/10/2024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8AD8-CEC7-4976-8D17-4981E9CEA4A5}" type="datetimeFigureOut">
              <a:rPr lang="en-US" smtClean="0"/>
              <a:pPr/>
              <a:t>3/10/2024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B9E321-B411-4FAF-BE4E-8D7EB59BDB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B8AD8-CEC7-4976-8D17-4981E9CEA4A5}" type="datetimeFigureOut">
              <a:rPr lang="en-US" smtClean="0"/>
              <a:pPr/>
              <a:t>3/10/2024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9E321-B411-4FAF-BE4E-8D7EB59BDB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1"/>
            <a:ext cx="8610600" cy="1828799"/>
          </a:xfrm>
        </p:spPr>
        <p:style>
          <a:lnRef idx="1">
            <a:schemeClr val="accent3"/>
          </a:lnRef>
          <a:fillRef idx="2">
            <a:schemeClr val="accent3"/>
          </a:fillRef>
          <a:effectRef idx="1">
            <a:schemeClr val="accent3"/>
          </a:effectRef>
          <a:fontRef idx="minor">
            <a:schemeClr val="dk1"/>
          </a:fontRef>
        </p:style>
        <p:txBody>
          <a:bodyPr>
            <a:noAutofit/>
          </a:bodyPr>
          <a:lstStyle/>
          <a:p>
            <a:r>
              <a:rPr lang="en-US" b="1" dirty="0" err="1" smtClean="0">
                <a:solidFill>
                  <a:srgbClr val="FF0000"/>
                </a:solidFill>
                <a:latin typeface="Algerian" pitchFamily="82" charset="0"/>
              </a:rPr>
              <a:t>Yashda</a:t>
            </a:r>
            <a:r>
              <a:rPr lang="en-US" b="1" dirty="0" smtClean="0">
                <a:solidFill>
                  <a:srgbClr val="FF0000"/>
                </a:solidFill>
                <a:latin typeface="Algerian" pitchFamily="82" charset="0"/>
              </a:rPr>
              <a:t> girls Arts and Commerce college</a:t>
            </a:r>
            <a:endParaRPr lang="en-US" b="1" dirty="0">
              <a:solidFill>
                <a:srgbClr val="FF0000"/>
              </a:solidFill>
              <a:latin typeface="Algerian" pitchFamily="82" charset="0"/>
            </a:endParaRPr>
          </a:p>
        </p:txBody>
      </p:sp>
      <p:sp>
        <p:nvSpPr>
          <p:cNvPr id="3" name="Subtitle 2"/>
          <p:cNvSpPr>
            <a:spLocks noGrp="1"/>
          </p:cNvSpPr>
          <p:nvPr>
            <p:ph type="subTitle" idx="1"/>
          </p:nvPr>
        </p:nvSpPr>
        <p:spPr>
          <a:xfrm>
            <a:off x="1371600" y="3505200"/>
            <a:ext cx="6400800" cy="2133600"/>
          </a:xfrm>
        </p:spPr>
        <p:txBody>
          <a:bodyPr>
            <a:normAutofit/>
          </a:bodyPr>
          <a:lstStyle/>
          <a:p>
            <a:r>
              <a:rPr lang="en-US" sz="6000" b="1" u="sng" dirty="0" smtClean="0">
                <a:solidFill>
                  <a:srgbClr val="002060"/>
                </a:solidFill>
              </a:rPr>
              <a:t>Department of </a:t>
            </a:r>
            <a:r>
              <a:rPr lang="en-US" sz="6000" b="1" u="sng" dirty="0" smtClean="0">
                <a:solidFill>
                  <a:srgbClr val="002060"/>
                </a:solidFill>
              </a:rPr>
              <a:t>Urdu</a:t>
            </a:r>
            <a:endParaRPr lang="en-US" sz="6000" b="1" u="sng" dirty="0" smtClean="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ur-PK" sz="6000" dirty="0" smtClean="0">
                <a:solidFill>
                  <a:srgbClr val="FF0000"/>
                </a:solidFill>
                <a:latin typeface="Jameel Noori Nastaleeq" pitchFamily="2" charset="-78"/>
                <a:cs typeface="Jameel Noori Nastaleeq" pitchFamily="2" charset="-78"/>
              </a:rPr>
              <a:t>میر تقی میر</a:t>
            </a:r>
            <a:endParaRPr lang="en-US" sz="6000" dirty="0">
              <a:solidFill>
                <a:srgbClr val="FF0000"/>
              </a:solidFill>
              <a:latin typeface="Jameel Noori Nastaleeq" pitchFamily="2" charset="-78"/>
              <a:cs typeface="Jameel Noori Nastaleeq" pitchFamily="2" charset="-78"/>
            </a:endParaRPr>
          </a:p>
        </p:txBody>
      </p:sp>
      <p:sp>
        <p:nvSpPr>
          <p:cNvPr id="3" name="Content Placeholder 2"/>
          <p:cNvSpPr>
            <a:spLocks noGrp="1"/>
          </p:cNvSpPr>
          <p:nvPr>
            <p:ph idx="1"/>
          </p:nvPr>
        </p:nvSpPr>
        <p:spPr/>
        <p:txBody>
          <a:bodyPr/>
          <a:lstStyle/>
          <a:p>
            <a:r>
              <a:rPr lang="en-US" dirty="0" smtClean="0"/>
              <a:t>   </a:t>
            </a:r>
            <a:endParaRPr lang="en-US" dirty="0"/>
          </a:p>
        </p:txBody>
      </p:sp>
      <p:pic>
        <p:nvPicPr>
          <p:cNvPr id="1026" name="Picture 2" descr="C:\Users\Saim Bhai\Downloads\WhatsApp Image 2022-05-25 at 3.09.35 PM.jpeg"/>
          <p:cNvPicPr>
            <a:picLocks noChangeAspect="1" noChangeArrowheads="1"/>
          </p:cNvPicPr>
          <p:nvPr/>
        </p:nvPicPr>
        <p:blipFill>
          <a:blip r:embed="rId2"/>
          <a:srcRect/>
          <a:stretch>
            <a:fillRect/>
          </a:stretch>
        </p:blipFill>
        <p:spPr bwMode="auto">
          <a:xfrm>
            <a:off x="2009775" y="1524000"/>
            <a:ext cx="5124450" cy="4343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ar-SA" sz="6700" b="1" dirty="0" smtClean="0">
                <a:solidFill>
                  <a:schemeClr val="accent5">
                    <a:lumMod val="50000"/>
                  </a:schemeClr>
                </a:solidFill>
                <a:latin typeface="Jameel Noori Nastaleeq" pitchFamily="2" charset="-78"/>
                <a:cs typeface="Jameel Noori Nastaleeq" pitchFamily="2" charset="-78"/>
              </a:rPr>
              <a:t>میرتقی میر</a:t>
            </a:r>
            <a:r>
              <a:rPr lang="en-US" b="1" dirty="0" smtClean="0">
                <a:solidFill>
                  <a:schemeClr val="accent5">
                    <a:lumMod val="50000"/>
                  </a:schemeClr>
                </a:solidFill>
                <a:latin typeface="Jameel Noori Nastaleeq" pitchFamily="2" charset="-78"/>
                <a:cs typeface="Jameel Noori Nastaleeq" pitchFamily="2" charset="-78"/>
              </a:rPr>
              <a:t/>
            </a:r>
            <a:br>
              <a:rPr lang="en-US" b="1" dirty="0" smtClean="0">
                <a:solidFill>
                  <a:schemeClr val="accent5">
                    <a:lumMod val="50000"/>
                  </a:schemeClr>
                </a:solidFill>
                <a:latin typeface="Jameel Noori Nastaleeq" pitchFamily="2" charset="-78"/>
                <a:cs typeface="Jameel Noori Nastaleeq" pitchFamily="2" charset="-78"/>
              </a:rPr>
            </a:br>
            <a:endParaRPr lang="en-US" b="1" dirty="0">
              <a:solidFill>
                <a:schemeClr val="accent2">
                  <a:lumMod val="75000"/>
                </a:schemeClr>
              </a:solidFill>
            </a:endParaRPr>
          </a:p>
        </p:txBody>
      </p:sp>
      <p:sp>
        <p:nvSpPr>
          <p:cNvPr id="3" name="Content Placeholder 2"/>
          <p:cNvSpPr>
            <a:spLocks noGrp="1"/>
          </p:cNvSpPr>
          <p:nvPr>
            <p:ph idx="1"/>
          </p:nvPr>
        </p:nvSpPr>
        <p:spPr>
          <a:xfrm>
            <a:off x="457200" y="1295400"/>
            <a:ext cx="8229600" cy="4830763"/>
          </a:xfrm>
        </p:spPr>
        <p:txBody>
          <a:bodyPr>
            <a:normAutofit/>
          </a:bodyPr>
          <a:lstStyle/>
          <a:p>
            <a:pPr algn="ctr">
              <a:buNone/>
            </a:pPr>
            <a:endParaRPr lang="en-US" sz="2400" dirty="0" smtClean="0">
              <a:latin typeface="Jameel Noori Nastaleeq" pitchFamily="2" charset="-78"/>
              <a:cs typeface="Jameel Noori Nastaleeq" pitchFamily="2" charset="-78"/>
            </a:endParaRPr>
          </a:p>
          <a:p>
            <a:pPr algn="ctr">
              <a:buNone/>
            </a:pPr>
            <a:r>
              <a:rPr lang="ar-SA" sz="2400" dirty="0" smtClean="0">
                <a:latin typeface="Jameel Noori Nastaleeq" pitchFamily="2" charset="-78"/>
                <a:cs typeface="Jameel Noori Nastaleeq" pitchFamily="2" charset="-78"/>
              </a:rPr>
              <a:t>نہ </a:t>
            </a:r>
            <a:r>
              <a:rPr lang="ar-SA" sz="2400" dirty="0">
                <a:latin typeface="Jameel Noori Nastaleeq" pitchFamily="2" charset="-78"/>
                <a:cs typeface="Jameel Noori Nastaleeq" pitchFamily="2" charset="-78"/>
              </a:rPr>
              <a:t>ہوا پر نہ ہوا میر کا انداز نصیب            </a:t>
            </a:r>
            <a:r>
              <a:rPr lang="ur-PK"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           </a:t>
            </a:r>
            <a:r>
              <a:rPr lang="en-US"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                     </a:t>
            </a:r>
            <a:r>
              <a:rPr lang="ur-PK"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  </a:t>
            </a:r>
            <a:r>
              <a:rPr lang="ar-SA" sz="2400" dirty="0">
                <a:latin typeface="Jameel Noori Nastaleeq" pitchFamily="2" charset="-78"/>
                <a:cs typeface="Jameel Noori Nastaleeq" pitchFamily="2" charset="-78"/>
              </a:rPr>
              <a:t>زوق           یاروں نے بہت زور غزل میں مارا </a:t>
            </a:r>
            <a:endParaRPr lang="en-US" sz="2400" dirty="0">
              <a:solidFill>
                <a:schemeClr val="accent5">
                  <a:lumMod val="50000"/>
                </a:schemeClr>
              </a:solidFill>
              <a:latin typeface="Jameel Noori Nastaleeq" pitchFamily="2" charset="-78"/>
              <a:cs typeface="Jameel Noori Nastaleeq" pitchFamily="2" charset="-78"/>
            </a:endParaRPr>
          </a:p>
          <a:p>
            <a:pPr algn="r">
              <a:buNone/>
            </a:pPr>
            <a:r>
              <a:rPr lang="ar-SA" sz="2400" dirty="0">
                <a:latin typeface="Jameel Noori Nastaleeq" pitchFamily="2" charset="-78"/>
                <a:cs typeface="Jameel Noori Nastaleeq" pitchFamily="2" charset="-78"/>
              </a:rPr>
              <a:t>میر اردو شاعری کے </a:t>
            </a:r>
            <a:r>
              <a:rPr lang="ar-SA" sz="2400" dirty="0" smtClean="0">
                <a:latin typeface="Jameel Noori Nastaleeq" pitchFamily="2" charset="-78"/>
                <a:cs typeface="Jameel Noori Nastaleeq" pitchFamily="2" charset="-78"/>
              </a:rPr>
              <a:t>و</a:t>
            </a:r>
            <a:r>
              <a:rPr lang="ur-PK" sz="2400" dirty="0" smtClean="0">
                <a:latin typeface="Jameel Noori Nastaleeq" pitchFamily="2" charset="-78"/>
                <a:cs typeface="Jameel Noori Nastaleeq" pitchFamily="2" charset="-78"/>
              </a:rPr>
              <a:t>ہ </a:t>
            </a:r>
            <a:r>
              <a:rPr lang="ar-SA" sz="2400" dirty="0" smtClean="0">
                <a:latin typeface="Jameel Noori Nastaleeq" pitchFamily="2" charset="-78"/>
                <a:cs typeface="Jameel Noori Nastaleeq" pitchFamily="2" charset="-78"/>
              </a:rPr>
              <a:t>عظیم </a:t>
            </a:r>
            <a:r>
              <a:rPr lang="ar-SA" sz="2400" dirty="0">
                <a:latin typeface="Jameel Noori Nastaleeq" pitchFamily="2" charset="-78"/>
                <a:cs typeface="Jameel Noori Nastaleeq" pitchFamily="2" charset="-78"/>
              </a:rPr>
              <a:t>غزل گو شاعر ہے جن کو حیات جاوید حاصل ہے میراردو غزل کے مسلم الثبوت استاد مانے گئے ہیں ناسخ ذوق مؤمن اور غالب جیسے بلند پایا شعرا میر کی عظمت کے قائل ہیں ذوق نے کیا خوب کہا ہے۔                               </a:t>
            </a:r>
            <a:r>
              <a:rPr lang="ar-SA" sz="5400" dirty="0" smtClean="0"/>
              <a:t>   </a:t>
            </a:r>
            <a:r>
              <a:rPr lang="ar-SA" sz="2000" dirty="0" smtClean="0">
                <a:latin typeface="Jameel Noori Nastaleeq" pitchFamily="2" charset="-78"/>
                <a:cs typeface="Jameel Noori Nastaleeq" pitchFamily="2" charset="-78"/>
              </a:rPr>
              <a:t> </a:t>
            </a:r>
            <a:r>
              <a:rPr lang="ar-SA" sz="5400" dirty="0" smtClean="0"/>
              <a:t>          </a:t>
            </a:r>
            <a:endParaRPr lang="en-US" sz="5400" dirty="0"/>
          </a:p>
          <a:p>
            <a:pPr algn="r">
              <a:buNone/>
            </a:pPr>
            <a:r>
              <a:rPr lang="ar-SA" sz="2400" dirty="0">
                <a:latin typeface="Jameel Noori Nastaleeq" pitchFamily="2" charset="-78"/>
                <a:cs typeface="Jameel Noori Nastaleeq" pitchFamily="2" charset="-78"/>
              </a:rPr>
              <a:t>میر آگرہ کے ایک شریف خاندان کے چشمہ چراغ تھے۔ والدہ ایک صوفی منش بزرگ تھے میر کوانھوں نے ابتداء سے ہی اپنے ڈھنگ پر لگایا ان کو دنیا سے بے نیاز اور عشق مولا میں سر شار رہنے کی تعلیم دی</a:t>
            </a:r>
            <a:r>
              <a:rPr lang="ar-SA" sz="2000" dirty="0">
                <a:latin typeface="Jameel Noori Nastaleeq" pitchFamily="2" charset="-78"/>
                <a:cs typeface="Jameel Noori Nastaleeq" pitchFamily="2" charset="-78"/>
              </a:rPr>
              <a:t>-</a:t>
            </a:r>
            <a:endParaRPr lang="en-US" sz="2000" b="1" dirty="0" smtClean="0">
              <a:solidFill>
                <a:schemeClr val="accent5">
                  <a:lumMod val="50000"/>
                </a:schemeClr>
              </a:solidFill>
              <a:latin typeface="Jameel Noori Nastaleeq" pitchFamily="2" charset="-78"/>
              <a:cs typeface="Jameel Noori Nastaleeq" pitchFamily="2" charset="-78"/>
            </a:endParaRPr>
          </a:p>
          <a:p>
            <a:pPr algn="ctr">
              <a:buNone/>
            </a:pPr>
            <a:endParaRPr lang="en-US" sz="5400" b="1" dirty="0" smtClean="0">
              <a:solidFill>
                <a:schemeClr val="accent5">
                  <a:lumMod val="50000"/>
                </a:schemeClr>
              </a:solidFill>
              <a:latin typeface="Jameel Noori Nastaleeq" pitchFamily="2" charset="-78"/>
              <a:cs typeface="Jameel Noori Nastaleeq" pitchFamily="2" charset="-78"/>
            </a:endParaRPr>
          </a:p>
          <a:p>
            <a:pPr algn="ctr">
              <a:buNone/>
            </a:pPr>
            <a:endParaRPr lang="en-US" sz="5400" dirty="0">
              <a:solidFill>
                <a:schemeClr val="accent5">
                  <a:lumMod val="50000"/>
                </a:schemeClr>
              </a:solidFill>
              <a:latin typeface="Jameel Noori Nastaleeq" pitchFamily="2" charset="-78"/>
              <a:cs typeface="Jameel Noori Nastaleeq" pitchFamily="2" charset="-78"/>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ur-PK" sz="6600" dirty="0" smtClean="0">
                <a:solidFill>
                  <a:srgbClr val="FF0000"/>
                </a:solidFill>
                <a:latin typeface="Jameel Noori Nastaleeq" pitchFamily="2" charset="-78"/>
                <a:cs typeface="Jameel Noori Nastaleeq" pitchFamily="2" charset="-78"/>
              </a:rPr>
              <a:t>حیات</a:t>
            </a:r>
            <a:endParaRPr lang="en-US" sz="6600" dirty="0">
              <a:solidFill>
                <a:srgbClr val="FF0000"/>
              </a:solidFill>
              <a:latin typeface="Jameel Noori Nastaleeq" pitchFamily="2" charset="-78"/>
              <a:cs typeface="Jameel Noori Nastaleeq" pitchFamily="2" charset="-78"/>
            </a:endParaRPr>
          </a:p>
        </p:txBody>
      </p:sp>
      <p:sp>
        <p:nvSpPr>
          <p:cNvPr id="3" name="Content Placeholder 2"/>
          <p:cNvSpPr>
            <a:spLocks noGrp="1"/>
          </p:cNvSpPr>
          <p:nvPr>
            <p:ph idx="1"/>
          </p:nvPr>
        </p:nvSpPr>
        <p:spPr/>
        <p:txBody>
          <a:bodyPr>
            <a:normAutofit/>
          </a:bodyPr>
          <a:lstStyle/>
          <a:p>
            <a:pPr algn="r" rtl="1">
              <a:buNone/>
            </a:pPr>
            <a:r>
              <a:rPr lang="ar-SA" dirty="0"/>
              <a:t> </a:t>
            </a:r>
            <a:endParaRPr lang="ur-PK" dirty="0" smtClean="0"/>
          </a:p>
          <a:p>
            <a:pPr algn="r" rtl="1">
              <a:buNone/>
            </a:pPr>
            <a:r>
              <a:rPr lang="ar-SA" sz="2800" dirty="0" smtClean="0">
                <a:latin typeface="Jameel Noori Nastaleeq" pitchFamily="2" charset="-78"/>
                <a:cs typeface="Jameel Noori Nastaleeq" pitchFamily="2" charset="-78"/>
              </a:rPr>
              <a:t>میر </a:t>
            </a:r>
            <a:r>
              <a:rPr lang="ar-SA" sz="2800" dirty="0">
                <a:latin typeface="Jameel Noori Nastaleeq" pitchFamily="2" charset="-78"/>
                <a:cs typeface="Jameel Noori Nastaleeq" pitchFamily="2" charset="-78"/>
              </a:rPr>
              <a:t>کو بچپن سے ہی شعر و سخن کا بے حد وشوق تھا بچپن میں ہی شعر کہنے لگے تھے – میر کی زندگی بڑی بے چارگی اور پریشان حال میں گزری - دس سال کے تھے کے باپ کا سایہ سر سے اٹھ گیا-میر نے زندگی بھر غم اٹھاۓ اور پریشان حال رہے والد کا     انتقال  کے بعد گھر سے نکل پڑے تھے چچا کا بھی انتقال ہو گیا  تھا بھا ئ اور ماموں سخت دشمن  ہو گےؔ </a:t>
            </a:r>
            <a:r>
              <a:rPr lang="ar-SA" sz="2800" dirty="0" smtClean="0">
                <a:latin typeface="Jameel Noori Nastaleeq" pitchFamily="2" charset="-78"/>
                <a:cs typeface="Jameel Noori Nastaleeq" pitchFamily="2" charset="-78"/>
              </a:rPr>
              <a:t>-</a:t>
            </a:r>
            <a:r>
              <a:rPr lang="ur-PK" sz="2800" dirty="0" smtClean="0">
                <a:latin typeface="Jameel Noori Nastaleeq" pitchFamily="2" charset="-78"/>
                <a:cs typeface="Jameel Noori Nastaleeq" pitchFamily="2" charset="-78"/>
              </a:rPr>
              <a:t>                                                                    </a:t>
            </a:r>
            <a:r>
              <a:rPr lang="ar-SA" sz="2800" dirty="0" smtClean="0">
                <a:latin typeface="Jameel Noori Nastaleeq" pitchFamily="2" charset="-78"/>
                <a:cs typeface="Jameel Noori Nastaleeq" pitchFamily="2" charset="-78"/>
              </a:rPr>
              <a:t>                             </a:t>
            </a:r>
            <a:endParaRPr lang="en-US" sz="2800" dirty="0">
              <a:latin typeface="Jameel Noori Nastaleeq" pitchFamily="2" charset="-78"/>
              <a:cs typeface="Jameel Noori Nastaleeq" pitchFamily="2" charset="-78"/>
            </a:endParaRPr>
          </a:p>
          <a:p>
            <a:pPr algn="r">
              <a:buNone/>
            </a:pPr>
            <a:r>
              <a:rPr lang="ar-SA" sz="2800" dirty="0">
                <a:latin typeface="Jameel Noori Nastaleeq" pitchFamily="2" charset="-78"/>
                <a:cs typeface="Jameel Noori Nastaleeq" pitchFamily="2" charset="-78"/>
              </a:rPr>
              <a:t>آگر ہ چھوڑ کر دہلی پہنچے وہاں بھی سیکڑوں اپریشانیوں اور مصائب کا سامنا ناکرنا پڑا- دہلی  سے لکھنؤ  آۓ مگر وہاں بھی ان کی خودار طبیعت کو سکون نہیں ملا- ان تمام پریشانیوں اور مصیبتوں کا نفسیاتی </a:t>
            </a:r>
            <a:endParaRPr lang="ur-PK" sz="2800" dirty="0" smtClean="0">
              <a:latin typeface="Jameel Noori Nastaleeq" pitchFamily="2" charset="-78"/>
              <a:cs typeface="Jameel Noori Nastaleeq" pitchFamily="2" charset="-78"/>
            </a:endParaRPr>
          </a:p>
          <a:p>
            <a:pPr algn="r">
              <a:buNone/>
            </a:pPr>
            <a:r>
              <a:rPr lang="ar-SA" sz="2800" dirty="0" smtClean="0">
                <a:latin typeface="Jameel Noori Nastaleeq" pitchFamily="2" charset="-78"/>
                <a:cs typeface="Jameel Noori Nastaleeq" pitchFamily="2" charset="-78"/>
              </a:rPr>
              <a:t>اثر </a:t>
            </a:r>
            <a:r>
              <a:rPr lang="ar-SA" sz="2800" dirty="0">
                <a:latin typeface="Jameel Noori Nastaleeq" pitchFamily="2" charset="-78"/>
                <a:cs typeface="Jameel Noori Nastaleeq" pitchFamily="2" charset="-78"/>
              </a:rPr>
              <a:t>پڑا۔ ان کو بھی غموں سے فرست نہ ملی </a:t>
            </a:r>
            <a:endParaRPr lang="en-US" sz="2800" dirty="0">
              <a:latin typeface="Jameel Noori Nastaleeq" pitchFamily="2" charset="-78"/>
              <a:cs typeface="Jameel Noori Nastaleeq"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6000" dirty="0">
                <a:solidFill>
                  <a:srgbClr val="002060"/>
                </a:solidFill>
                <a:latin typeface="Jameel Noori Nastaleeq" pitchFamily="2" charset="-78"/>
                <a:cs typeface="Jameel Noori Nastaleeq" pitchFamily="2" charset="-78"/>
              </a:rPr>
              <a:t>میر کی  شاعری</a:t>
            </a:r>
            <a:endParaRPr lang="en-US" sz="6000" dirty="0">
              <a:solidFill>
                <a:srgbClr val="002060"/>
              </a:solidFill>
              <a:latin typeface="Jameel Noori Nastaleeq" pitchFamily="2" charset="-78"/>
              <a:cs typeface="Jameel Noori Nastaleeq" pitchFamily="2" charset="-78"/>
            </a:endParaRPr>
          </a:p>
        </p:txBody>
      </p:sp>
      <p:sp>
        <p:nvSpPr>
          <p:cNvPr id="3" name="Content Placeholder 2"/>
          <p:cNvSpPr>
            <a:spLocks noGrp="1"/>
          </p:cNvSpPr>
          <p:nvPr>
            <p:ph idx="1"/>
          </p:nvPr>
        </p:nvSpPr>
        <p:spPr/>
        <p:txBody>
          <a:bodyPr>
            <a:normAutofit/>
          </a:bodyPr>
          <a:lstStyle/>
          <a:p>
            <a:pPr algn="r">
              <a:buNone/>
            </a:pPr>
            <a:r>
              <a:rPr lang="ur-PK" sz="2000" dirty="0" smtClean="0"/>
              <a:t>   </a:t>
            </a:r>
          </a:p>
          <a:p>
            <a:pPr algn="r">
              <a:buNone/>
            </a:pPr>
            <a:r>
              <a:rPr lang="ar-SA" sz="2800" dirty="0">
                <a:latin typeface="Jameel Noori Nastaleeq" pitchFamily="2" charset="-78"/>
                <a:cs typeface="Jameel Noori Nastaleeq" pitchFamily="2" charset="-78"/>
              </a:rPr>
              <a:t>میر کی  شاعری ان کی زندگی کا عکس ہے-انہوں نے اپنی آپ بیتی کو جگ بیتی بنا کے پیش کیا-  </a:t>
            </a:r>
            <a:r>
              <a:rPr lang="ur-PK" sz="2800" dirty="0" smtClean="0">
                <a:latin typeface="Jameel Noori Nastaleeq" pitchFamily="2" charset="-78"/>
                <a:cs typeface="Jameel Noori Nastaleeq" pitchFamily="2" charset="-78"/>
              </a:rPr>
              <a:t>          </a:t>
            </a:r>
            <a:r>
              <a:rPr lang="ar-SA" sz="2800" dirty="0" smtClean="0">
                <a:latin typeface="Jameel Noori Nastaleeq" pitchFamily="2" charset="-78"/>
                <a:cs typeface="Jameel Noori Nastaleeq" pitchFamily="2" charset="-78"/>
              </a:rPr>
              <a:t> </a:t>
            </a:r>
            <a:r>
              <a:rPr lang="ar-SA" sz="2800" dirty="0">
                <a:latin typeface="Jameel Noori Nastaleeq" pitchFamily="2" charset="-78"/>
                <a:cs typeface="Jameel Noori Nastaleeq" pitchFamily="2" charset="-78"/>
              </a:rPr>
              <a:t>وہ  زندگی میں سر مستی اور کیف کا ایک گوشہ تلاش کر لیتے ہیں ان کی غزلوں میں انداز بیان اور لہجے نے صرف اپنے دور کے ہی لوگوں کو متاثر نہیں کیا بلکہ اس کا اثر آج کے شعراء پر بھی بہت گہرا پڑا ہے ۔ </a:t>
            </a:r>
            <a:r>
              <a:rPr lang="ur-PK" sz="2800" dirty="0" smtClean="0">
                <a:latin typeface="Jameel Noori Nastaleeq" pitchFamily="2" charset="-78"/>
                <a:cs typeface="Jameel Noori Nastaleeq" pitchFamily="2" charset="-78"/>
              </a:rPr>
              <a:t>                                                                                                                   </a:t>
            </a:r>
            <a:r>
              <a:rPr lang="ar-SA" sz="2800" dirty="0" smtClean="0">
                <a:latin typeface="Jameel Noori Nastaleeq" pitchFamily="2" charset="-78"/>
                <a:cs typeface="Jameel Noori Nastaleeq" pitchFamily="2" charset="-78"/>
              </a:rPr>
              <a:t>فانی </a:t>
            </a:r>
            <a:r>
              <a:rPr lang="ar-SA" sz="2800" dirty="0">
                <a:latin typeface="Jameel Noori Nastaleeq" pitchFamily="2" charset="-78"/>
                <a:cs typeface="Jameel Noori Nastaleeq" pitchFamily="2" charset="-78"/>
              </a:rPr>
              <a:t>اسکی بہترین مثال میں میر کو شق سے عشق تھا ان کے یہاں عشق مجازی کی نمایاں جھلک ہے </a:t>
            </a:r>
            <a:endParaRPr lang="ur-PK" sz="2800" dirty="0" smtClean="0">
              <a:latin typeface="Jameel Noori Nastaleeq" pitchFamily="2" charset="-78"/>
              <a:cs typeface="Jameel Noori Nastaleeq" pitchFamily="2" charset="-78"/>
            </a:endParaRPr>
          </a:p>
          <a:p>
            <a:pPr algn="r">
              <a:buNone/>
            </a:pPr>
            <a:r>
              <a:rPr lang="ar-SA" sz="2800" dirty="0" smtClean="0">
                <a:latin typeface="Jameel Noori Nastaleeq" pitchFamily="2" charset="-78"/>
                <a:cs typeface="Jameel Noori Nastaleeq" pitchFamily="2" charset="-78"/>
              </a:rPr>
              <a:t>مگر </a:t>
            </a:r>
            <a:r>
              <a:rPr lang="ar-SA" sz="2800" dirty="0">
                <a:latin typeface="Jameel Noori Nastaleeq" pitchFamily="2" charset="-78"/>
                <a:cs typeface="Jameel Noori Nastaleeq" pitchFamily="2" charset="-78"/>
              </a:rPr>
              <a:t>عشق کو ناکامیوں نے میر کی حالت عجیب کر دی۔</a:t>
            </a:r>
            <a:endParaRPr lang="en-US" sz="2800" dirty="0">
              <a:latin typeface="Jameel Noori Nastaleeq" pitchFamily="2" charset="-78"/>
              <a:cs typeface="Jameel Noori Nastaleeq"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6000" dirty="0">
                <a:solidFill>
                  <a:schemeClr val="accent3"/>
                </a:solidFill>
                <a:latin typeface="Jameel Noori Nastaleeq" pitchFamily="2" charset="-78"/>
                <a:cs typeface="Jameel Noori Nastaleeq" pitchFamily="2" charset="-78"/>
              </a:rPr>
              <a:t>میر کے </a:t>
            </a:r>
            <a:r>
              <a:rPr lang="ar-SA" sz="6000" dirty="0" smtClean="0">
                <a:solidFill>
                  <a:schemeClr val="accent3"/>
                </a:solidFill>
                <a:latin typeface="Jameel Noori Nastaleeq" pitchFamily="2" charset="-78"/>
                <a:cs typeface="Jameel Noori Nastaleeq" pitchFamily="2" charset="-78"/>
              </a:rPr>
              <a:t>اشعار </a:t>
            </a:r>
            <a:endParaRPr lang="en-US" sz="6000" dirty="0">
              <a:solidFill>
                <a:schemeClr val="accent3"/>
              </a:solidFill>
              <a:latin typeface="Jameel Noori Nastaleeq" pitchFamily="2" charset="-78"/>
              <a:cs typeface="Jameel Noori Nastaleeq" pitchFamily="2" charset="-78"/>
            </a:endParaRPr>
          </a:p>
        </p:txBody>
      </p:sp>
      <p:sp>
        <p:nvSpPr>
          <p:cNvPr id="3" name="Content Placeholder 2"/>
          <p:cNvSpPr>
            <a:spLocks noGrp="1"/>
          </p:cNvSpPr>
          <p:nvPr>
            <p:ph idx="1"/>
          </p:nvPr>
        </p:nvSpPr>
        <p:spPr/>
        <p:txBody>
          <a:bodyPr>
            <a:normAutofit/>
          </a:bodyPr>
          <a:lstStyle/>
          <a:p>
            <a:pPr>
              <a:buNone/>
            </a:pPr>
            <a:r>
              <a:rPr lang="ur-PK" sz="2400" dirty="0" smtClean="0">
                <a:latin typeface="Jameel Noori Nastaleeq" pitchFamily="2" charset="-78"/>
                <a:cs typeface="Jameel Noori Nastaleeq" pitchFamily="2" charset="-78"/>
              </a:rPr>
              <a:t>  </a:t>
            </a:r>
            <a:r>
              <a:rPr lang="ar-SA" sz="2400" dirty="0">
                <a:latin typeface="Jameel Noori Nastaleeq" pitchFamily="2" charset="-78"/>
                <a:cs typeface="Jameel Noori Nastaleeq" pitchFamily="2" charset="-78"/>
              </a:rPr>
              <a:t>میر کی تجھ سے توقع تھی ستم گر نکلا                        </a:t>
            </a:r>
            <a:r>
              <a:rPr lang="ur-PK"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  </a:t>
            </a:r>
            <a:r>
              <a:rPr lang="ar-SA" sz="2400" dirty="0">
                <a:latin typeface="Jameel Noori Nastaleeq" pitchFamily="2" charset="-78"/>
                <a:cs typeface="Jameel Noori Nastaleeq" pitchFamily="2" charset="-78"/>
              </a:rPr>
              <a:t>موسم سمجھے تھے تیرے دل کو سو پھر نکلا                                </a:t>
            </a:r>
            <a:r>
              <a:rPr lang="ur-PK" sz="2400" dirty="0" smtClean="0">
                <a:latin typeface="Jameel Noori Nastaleeq" pitchFamily="2" charset="-78"/>
                <a:cs typeface="Jameel Noori Nastaleeq" pitchFamily="2" charset="-78"/>
              </a:rPr>
              <a:t>               </a:t>
            </a:r>
          </a:p>
          <a:p>
            <a:pPr>
              <a:buNone/>
            </a:pPr>
            <a:endParaRPr lang="en-US" sz="2400" dirty="0">
              <a:latin typeface="Jameel Noori Nastaleeq" pitchFamily="2" charset="-78"/>
              <a:cs typeface="Jameel Noori Nastaleeq" pitchFamily="2" charset="-78"/>
            </a:endParaRPr>
          </a:p>
          <a:p>
            <a:pPr>
              <a:buNone/>
            </a:pPr>
            <a:r>
              <a:rPr lang="ar-SA" sz="2400" dirty="0">
                <a:latin typeface="Jameel Noori Nastaleeq" pitchFamily="2" charset="-78"/>
                <a:cs typeface="Jameel Noori Nastaleeq" pitchFamily="2" charset="-78"/>
              </a:rPr>
              <a:t>              داغ ہوں رشک محبت سے کہ اتنا بیتاب              </a:t>
            </a:r>
            <a:r>
              <a:rPr lang="ur-PK"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        کسی</a:t>
            </a:r>
            <a:r>
              <a:rPr lang="ur-PK"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 </a:t>
            </a:r>
            <a:r>
              <a:rPr lang="ar-SA" sz="2400" dirty="0">
                <a:latin typeface="Jameel Noori Nastaleeq" pitchFamily="2" charset="-78"/>
                <a:cs typeface="Jameel Noori Nastaleeq" pitchFamily="2" charset="-78"/>
              </a:rPr>
              <a:t>تسکین کے لئے گھر سے باہر نکلا </a:t>
            </a:r>
            <a:r>
              <a:rPr lang="ur-PK" sz="2400" dirty="0" smtClean="0">
                <a:latin typeface="Jameel Noori Nastaleeq" pitchFamily="2" charset="-78"/>
                <a:cs typeface="Jameel Noori Nastaleeq" pitchFamily="2" charset="-78"/>
              </a:rPr>
              <a:t>                 </a:t>
            </a:r>
          </a:p>
          <a:p>
            <a:pPr>
              <a:buNone/>
            </a:pPr>
            <a:endParaRPr lang="ur-PK" sz="2400" dirty="0">
              <a:latin typeface="Jameel Noori Nastaleeq" pitchFamily="2" charset="-78"/>
              <a:cs typeface="Jameel Noori Nastaleeq" pitchFamily="2" charset="-78"/>
            </a:endParaRPr>
          </a:p>
          <a:p>
            <a:pPr algn="ctr">
              <a:buNone/>
            </a:pPr>
            <a:r>
              <a:rPr lang="ar-SA" sz="2400" dirty="0" smtClean="0">
                <a:latin typeface="Jameel Noori Nastaleeq" pitchFamily="2" charset="-78"/>
                <a:cs typeface="Jameel Noori Nastaleeq" pitchFamily="2" charset="-78"/>
              </a:rPr>
              <a:t>بے خودی لے گئی کہاں مجھ </a:t>
            </a:r>
            <a:r>
              <a:rPr lang="ur-PK" sz="2400" dirty="0" smtClean="0">
                <a:latin typeface="Jameel Noori Nastaleeq" pitchFamily="2" charset="-78"/>
                <a:cs typeface="Jameel Noori Nastaleeq" pitchFamily="2" charset="-78"/>
              </a:rPr>
              <a:t>                        </a:t>
            </a:r>
            <a:r>
              <a:rPr lang="ar-SA" sz="2400" dirty="0" smtClean="0">
                <a:latin typeface="Jameel Noori Nastaleeq" pitchFamily="2" charset="-78"/>
                <a:cs typeface="Jameel Noori Nastaleeq" pitchFamily="2" charset="-78"/>
              </a:rPr>
              <a:t>کو                دیر سے انتظار ہے اپن</a:t>
            </a:r>
            <a:r>
              <a:rPr lang="ur-PK" sz="2400" dirty="0" smtClean="0">
                <a:latin typeface="Jameel Noori Nastaleeq" pitchFamily="2" charset="-78"/>
                <a:cs typeface="Jameel Noori Nastaleeq" pitchFamily="2" charset="-78"/>
              </a:rPr>
              <a:t>ا                         </a:t>
            </a:r>
            <a:r>
              <a:rPr lang="ar-SA" sz="2400" dirty="0" smtClean="0"/>
              <a:t>                                                                          </a:t>
            </a:r>
            <a:endParaRPr lang="en-US" sz="2400" dirty="0"/>
          </a:p>
          <a:p>
            <a:pPr algn="ctr">
              <a:buNone/>
            </a:pPr>
            <a:r>
              <a:rPr lang="ur-PK" sz="2400" dirty="0" smtClean="0">
                <a:latin typeface="Jameel Noori Nastaleeq" pitchFamily="2" charset="-78"/>
                <a:cs typeface="Jameel Noori Nastaleeq" pitchFamily="2" charset="-78"/>
              </a:rPr>
              <a:t>                    شام سے کچھ بجھا سا رہتا ہے                                                                                                                                                                    دل ہوا ہے چراغ مفلس کا  </a:t>
            </a:r>
            <a:r>
              <a:rPr lang="ar-SA" sz="2400" dirty="0" smtClean="0"/>
              <a:t> </a:t>
            </a:r>
            <a:endParaRPr lang="ur-PK" sz="2400" dirty="0" smtClean="0"/>
          </a:p>
          <a:p>
            <a:pPr algn="ctr">
              <a:buNone/>
            </a:pPr>
            <a:endParaRPr lang="ur-PK" sz="2400" dirty="0" smtClean="0"/>
          </a:p>
          <a:p>
            <a:pPr algn="ctr">
              <a:buNone/>
            </a:pPr>
            <a:r>
              <a:rPr lang="ar-SA" sz="2400" dirty="0" smtClean="0">
                <a:latin typeface="Jameel Noori Nastaleeq" pitchFamily="2" charset="-78"/>
                <a:cs typeface="Jameel Noori Nastaleeq" pitchFamily="2" charset="-78"/>
              </a:rPr>
              <a:t>نہ </a:t>
            </a:r>
            <a:r>
              <a:rPr lang="ar-SA" sz="2400" dirty="0">
                <a:latin typeface="Jameel Noori Nastaleeq" pitchFamily="2" charset="-78"/>
                <a:cs typeface="Jameel Noori Nastaleeq" pitchFamily="2" charset="-78"/>
              </a:rPr>
              <a:t>ہوا پر نہ ہوا میر کا انداز نصیب                                                                                                     زوق           یاروں نے بہت زور غزل میں مارا                              </a:t>
            </a:r>
            <a:endParaRPr lang="en-US" sz="2400" dirty="0">
              <a:latin typeface="Jameel Noori Nastaleeq" pitchFamily="2" charset="-78"/>
              <a:cs typeface="Jameel Noori Nastaleeq"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09800"/>
            <a:ext cx="8229600" cy="3916363"/>
          </a:xfrm>
        </p:spPr>
        <p:txBody>
          <a:bodyPr>
            <a:normAutofit/>
          </a:bodyPr>
          <a:lstStyle/>
          <a:p>
            <a:pPr algn="ctr">
              <a:buNone/>
            </a:pPr>
            <a:r>
              <a:rPr lang="ur-PK" sz="8000" b="1" dirty="0" smtClean="0">
                <a:solidFill>
                  <a:srgbClr val="FF0000"/>
                </a:solidFill>
                <a:latin typeface="Jameel Noori Nastaleeq" pitchFamily="2" charset="-78"/>
                <a:cs typeface="Jameel Noori Nastaleeq" pitchFamily="2" charset="-78"/>
              </a:rPr>
              <a:t>شکریہ</a:t>
            </a:r>
            <a:endParaRPr lang="en-US" sz="8000" b="1" dirty="0">
              <a:solidFill>
                <a:srgbClr val="FF0000"/>
              </a:solidFill>
              <a:latin typeface="Jameel Noori Nastaleeq" pitchFamily="2" charset="-78"/>
              <a:cs typeface="Jameel Noori Nastaleeq"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441</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Yashda girls Arts and Commerce college</vt:lpstr>
      <vt:lpstr>میر تقی میر</vt:lpstr>
      <vt:lpstr>میرتقی میر </vt:lpstr>
      <vt:lpstr>حیات</vt:lpstr>
      <vt:lpstr>میر کی  شاعری</vt:lpstr>
      <vt:lpstr>میر کے اشعار </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Yashda girls Arts and Commerce college</dc:title>
  <dc:creator>Saim Bhai</dc:creator>
  <cp:lastModifiedBy>Saim Bhai</cp:lastModifiedBy>
  <cp:revision>12</cp:revision>
  <dcterms:created xsi:type="dcterms:W3CDTF">2022-05-23T09:35:29Z</dcterms:created>
  <dcterms:modified xsi:type="dcterms:W3CDTF">2024-03-10T06:02:01Z</dcterms:modified>
</cp:coreProperties>
</file>