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58"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1086" y="17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FF418C-3477-41D8-94FD-8084A10803F1}" type="datetimeFigureOut">
              <a:rPr lang="en-US" smtClean="0"/>
              <a:pPr/>
              <a:t>3/10/2024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C98461-E7BC-4E93-A679-8A9DF233C75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FF418C-3477-41D8-94FD-8084A10803F1}" type="datetimeFigureOut">
              <a:rPr lang="en-US" smtClean="0"/>
              <a:pPr/>
              <a:t>3/10/2024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C98461-E7BC-4E93-A679-8A9DF233C75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FF418C-3477-41D8-94FD-8084A10803F1}" type="datetimeFigureOut">
              <a:rPr lang="en-US" smtClean="0"/>
              <a:pPr/>
              <a:t>3/10/2024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C98461-E7BC-4E93-A679-8A9DF233C75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FF418C-3477-41D8-94FD-8084A10803F1}" type="datetimeFigureOut">
              <a:rPr lang="en-US" smtClean="0"/>
              <a:pPr/>
              <a:t>3/10/2024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C98461-E7BC-4E93-A679-8A9DF233C75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FF418C-3477-41D8-94FD-8084A10803F1}" type="datetimeFigureOut">
              <a:rPr lang="en-US" smtClean="0"/>
              <a:pPr/>
              <a:t>3/10/2024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C98461-E7BC-4E93-A679-8A9DF233C75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FF418C-3477-41D8-94FD-8084A10803F1}" type="datetimeFigureOut">
              <a:rPr lang="en-US" smtClean="0"/>
              <a:pPr/>
              <a:t>3/10/2024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C98461-E7BC-4E93-A679-8A9DF233C75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FF418C-3477-41D8-94FD-8084A10803F1}" type="datetimeFigureOut">
              <a:rPr lang="en-US" smtClean="0"/>
              <a:pPr/>
              <a:t>3/10/2024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C98461-E7BC-4E93-A679-8A9DF233C75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FF418C-3477-41D8-94FD-8084A10803F1}" type="datetimeFigureOut">
              <a:rPr lang="en-US" smtClean="0"/>
              <a:pPr/>
              <a:t>3/10/2024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C98461-E7BC-4E93-A679-8A9DF233C75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FF418C-3477-41D8-94FD-8084A10803F1}" type="datetimeFigureOut">
              <a:rPr lang="en-US" smtClean="0"/>
              <a:pPr/>
              <a:t>3/10/2024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C98461-E7BC-4E93-A679-8A9DF233C75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FF418C-3477-41D8-94FD-8084A10803F1}" type="datetimeFigureOut">
              <a:rPr lang="en-US" smtClean="0"/>
              <a:pPr/>
              <a:t>3/10/2024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C98461-E7BC-4E93-A679-8A9DF233C75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FF418C-3477-41D8-94FD-8084A10803F1}" type="datetimeFigureOut">
              <a:rPr lang="en-US" smtClean="0"/>
              <a:pPr/>
              <a:t>3/10/2024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C98461-E7BC-4E93-A679-8A9DF233C75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FF418C-3477-41D8-94FD-8084A10803F1}" type="datetimeFigureOut">
              <a:rPr lang="en-US" smtClean="0"/>
              <a:pPr/>
              <a:t>3/10/2024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C98461-E7BC-4E93-A679-8A9DF233C75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8.xml"/><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8.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style>
          <a:lnRef idx="1">
            <a:schemeClr val="accent2"/>
          </a:lnRef>
          <a:fillRef idx="2">
            <a:schemeClr val="accent2"/>
          </a:fillRef>
          <a:effectRef idx="1">
            <a:schemeClr val="accent2"/>
          </a:effectRef>
          <a:fontRef idx="minor">
            <a:schemeClr val="dk1"/>
          </a:fontRef>
        </p:style>
        <p:txBody>
          <a:bodyPr>
            <a:noAutofit/>
          </a:bodyPr>
          <a:lstStyle/>
          <a:p>
            <a:r>
              <a:rPr lang="en-US" sz="2800" b="1" cap="all" dirty="0" smtClean="0">
                <a:ln w="9000" cmpd="sng">
                  <a:solidFill>
                    <a:schemeClr val="accent4">
                      <a:shade val="50000"/>
                      <a:satMod val="120000"/>
                    </a:schemeClr>
                  </a:solidFill>
                  <a:prstDash val="solid"/>
                </a:ln>
                <a:solidFill>
                  <a:schemeClr val="accent2">
                    <a:lumMod val="75000"/>
                  </a:schemeClr>
                </a:solidFill>
                <a:effectLst>
                  <a:reflection blurRad="12700" stA="28000" endPos="45000" dist="1000" dir="5400000" sy="-100000" algn="bl" rotWithShape="0"/>
                </a:effectLst>
                <a:latin typeface="Agency FB" pitchFamily="34" charset="0"/>
              </a:rPr>
              <a:t>YASHODA GIRLS ARTS &amp; COMMERCE COLLEGE, SNEH NAGAR, NAGPUR</a:t>
            </a:r>
            <a:br>
              <a:rPr lang="en-US" sz="2800" b="1" cap="all" dirty="0" smtClean="0">
                <a:ln w="9000" cmpd="sng">
                  <a:solidFill>
                    <a:schemeClr val="accent4">
                      <a:shade val="50000"/>
                      <a:satMod val="120000"/>
                    </a:schemeClr>
                  </a:solidFill>
                  <a:prstDash val="solid"/>
                </a:ln>
                <a:solidFill>
                  <a:schemeClr val="accent2">
                    <a:lumMod val="75000"/>
                  </a:schemeClr>
                </a:solidFill>
                <a:effectLst>
                  <a:reflection blurRad="12700" stA="28000" endPos="45000" dist="1000" dir="5400000" sy="-100000" algn="bl" rotWithShape="0"/>
                </a:effectLst>
                <a:latin typeface="Agency FB" pitchFamily="34" charset="0"/>
              </a:rPr>
            </a:br>
            <a:r>
              <a:rPr lang="en-US" sz="2800" b="1" cap="all" dirty="0" smtClean="0">
                <a:ln w="9000" cmpd="sng">
                  <a:solidFill>
                    <a:schemeClr val="accent4">
                      <a:shade val="50000"/>
                      <a:satMod val="120000"/>
                    </a:schemeClr>
                  </a:solidFill>
                  <a:prstDash val="solid"/>
                </a:ln>
                <a:solidFill>
                  <a:schemeClr val="accent2">
                    <a:lumMod val="75000"/>
                  </a:schemeClr>
                </a:solidFill>
                <a:effectLst>
                  <a:reflection blurRad="12700" stA="28000" endPos="45000" dist="1000" dir="5400000" sy="-100000" algn="bl" rotWithShape="0"/>
                </a:effectLst>
                <a:latin typeface="Agency FB" pitchFamily="34" charset="0"/>
              </a:rPr>
              <a:t>DEPARTMENT OF URDU</a:t>
            </a:r>
            <a:endParaRPr lang="en-US" sz="2800" b="1" cap="all" dirty="0">
              <a:ln w="9000" cmpd="sng">
                <a:solidFill>
                  <a:schemeClr val="accent4">
                    <a:shade val="50000"/>
                    <a:satMod val="120000"/>
                  </a:schemeClr>
                </a:solidFill>
                <a:prstDash val="solid"/>
              </a:ln>
              <a:solidFill>
                <a:schemeClr val="accent2">
                  <a:lumMod val="75000"/>
                </a:schemeClr>
              </a:solidFill>
              <a:effectLst>
                <a:reflection blurRad="12700" stA="28000" endPos="45000" dist="1000" dir="5400000" sy="-100000" algn="bl" rotWithShape="0"/>
              </a:effectLst>
              <a:latin typeface="Agency FB" pitchFamily="34" charset="0"/>
            </a:endParaRPr>
          </a:p>
        </p:txBody>
      </p:sp>
      <p:sp>
        <p:nvSpPr>
          <p:cNvPr id="3" name="Content Placeholder 2"/>
          <p:cNvSpPr>
            <a:spLocks noGrp="1"/>
          </p:cNvSpPr>
          <p:nvPr>
            <p:ph idx="1"/>
          </p:nvPr>
        </p:nvSpPr>
        <p:spPr>
          <a:xfrm>
            <a:off x="609600" y="1752600"/>
            <a:ext cx="7924800" cy="4373563"/>
          </a:xfrm>
          <a:scene3d>
            <a:camera prst="orthographicFront"/>
            <a:lightRig rig="soft" dir="tl">
              <a:rot lat="0" lon="0" rev="0"/>
            </a:lightRig>
          </a:scene3d>
          <a:sp3d>
            <a:bevelT/>
          </a:sp3d>
        </p:spPr>
        <p:txBody>
          <a:bodyPr>
            <a:normAutofit/>
            <a:sp3d contourW="25400" prstMaterial="matte">
              <a:bevelT w="25400" h="55880" prst="artDeco"/>
              <a:contourClr>
                <a:schemeClr val="accent2">
                  <a:tint val="20000"/>
                </a:schemeClr>
              </a:contourClr>
            </a:sp3d>
          </a:bodyPr>
          <a:lstStyle/>
          <a:p>
            <a:pPr algn="ctr">
              <a:buNone/>
            </a:pPr>
            <a:endParaRPr lang="en-US" sz="3600" b="1" i="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ngsana New" pitchFamily="18" charset="-34"/>
              <a:cs typeface="Angsana New" pitchFamily="18" charset="-34"/>
            </a:endParaRPr>
          </a:p>
          <a:p>
            <a:pPr algn="ctr">
              <a:buNone/>
            </a:pPr>
            <a:r>
              <a:rPr lang="en-US" sz="44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ngsana New" pitchFamily="18" charset="-34"/>
                <a:cs typeface="Angsana New" pitchFamily="18" charset="-34"/>
              </a:rPr>
              <a:t>TOPIC</a:t>
            </a:r>
            <a:r>
              <a:rPr lang="en-US" sz="44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ngsana New" pitchFamily="18" charset="-34"/>
                <a:cs typeface="Angsana New" pitchFamily="18" charset="-34"/>
              </a:rPr>
              <a:t>: DR.ALLAMA IQBAL</a:t>
            </a:r>
          </a:p>
          <a:p>
            <a:pPr algn="ctr">
              <a:buNone/>
            </a:pPr>
            <a:endParaRPr lang="ur-PK" sz="1800" b="1" i="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ngsana New" pitchFamily="18" charset="-34"/>
              <a:cs typeface="Angsana New" pitchFamily="18" charset="-34"/>
            </a:endParaRPr>
          </a:p>
          <a:p>
            <a:pPr algn="ctr">
              <a:buNone/>
            </a:pPr>
            <a:r>
              <a:rPr lang="en-US" sz="2000" b="1" i="1" u="sng"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ngsana New" pitchFamily="18" charset="-34"/>
                <a:cs typeface="Angsana New" pitchFamily="18" charset="-34"/>
              </a:rPr>
              <a:t>HazaR</a:t>
            </a:r>
            <a:r>
              <a:rPr lang="en-US" sz="2000" b="1" i="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ngsana New" pitchFamily="18" charset="-34"/>
                <a:cs typeface="Angsana New" pitchFamily="18" charset="-34"/>
              </a:rPr>
              <a:t> CHASHMA TERE SANGE RAH SE PHUTE</a:t>
            </a:r>
          </a:p>
          <a:p>
            <a:pPr algn="ctr">
              <a:buNone/>
            </a:pPr>
            <a:r>
              <a:rPr lang="en-US" sz="2000" b="1" i="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ngsana New" pitchFamily="18" charset="-34"/>
                <a:cs typeface="Angsana New" pitchFamily="18" charset="-34"/>
              </a:rPr>
              <a:t>KHUDI ME DOOB KE ZARBE KALEEM PAIDA KAR</a:t>
            </a:r>
          </a:p>
          <a:p>
            <a:pPr algn="ctr">
              <a:buNone/>
            </a:pPr>
            <a:endParaRPr lang="ur-PK" sz="1600" b="1" i="1" u="sng"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cs typeface="Angsana New" pitchFamily="18" charset="-34"/>
            </a:endParaRPr>
          </a:p>
          <a:p>
            <a:pPr algn="ctr">
              <a:buNone/>
            </a:pPr>
            <a:r>
              <a:rPr lang="ur-PK" sz="2000" b="1" u="sng" dirty="0" smtClean="0">
                <a:ln w="12700">
                  <a:solidFill>
                    <a:schemeClr val="tx2">
                      <a:satMod val="155000"/>
                    </a:schemeClr>
                  </a:solidFill>
                  <a:prstDash val="solid"/>
                </a:ln>
                <a:solidFill>
                  <a:schemeClr val="accent2">
                    <a:lumMod val="75000"/>
                  </a:schemeClr>
                </a:solidFill>
                <a:effectLst>
                  <a:outerShdw blurRad="41275" dist="20320" dir="1800000" algn="tl" rotWithShape="0">
                    <a:srgbClr val="000000">
                      <a:alpha val="40000"/>
                    </a:srgbClr>
                  </a:outerShdw>
                </a:effectLst>
                <a:latin typeface="+mj-lt"/>
                <a:cs typeface="Angsana New" pitchFamily="18" charset="-34"/>
              </a:rPr>
              <a:t>ہزار چشمہ تیرے سنگ راہ سے پھوٹے</a:t>
            </a:r>
          </a:p>
          <a:p>
            <a:pPr algn="ctr">
              <a:buNone/>
            </a:pPr>
            <a:r>
              <a:rPr lang="ur-PK" sz="2000" b="1" u="sng" dirty="0" smtClean="0">
                <a:ln w="12700">
                  <a:solidFill>
                    <a:schemeClr val="tx2">
                      <a:satMod val="155000"/>
                    </a:schemeClr>
                  </a:solidFill>
                  <a:prstDash val="solid"/>
                </a:ln>
                <a:solidFill>
                  <a:schemeClr val="accent2">
                    <a:lumMod val="75000"/>
                  </a:schemeClr>
                </a:solidFill>
                <a:effectLst>
                  <a:outerShdw blurRad="41275" dist="20320" dir="1800000" algn="tl" rotWithShape="0">
                    <a:srgbClr val="000000">
                      <a:alpha val="40000"/>
                    </a:srgbClr>
                  </a:outerShdw>
                </a:effectLst>
                <a:latin typeface="+mj-lt"/>
                <a:cs typeface="Angsana New" pitchFamily="18" charset="-34"/>
              </a:rPr>
              <a:t>خودی میں ڈوب کے ضرب کلیم پیدا کر</a:t>
            </a:r>
            <a:endParaRPr lang="en-US" sz="2000" b="1" u="sng" dirty="0" smtClean="0">
              <a:ln w="12700">
                <a:solidFill>
                  <a:schemeClr val="tx2">
                    <a:satMod val="155000"/>
                  </a:schemeClr>
                </a:solidFill>
                <a:prstDash val="solid"/>
              </a:ln>
              <a:solidFill>
                <a:schemeClr val="accent2">
                  <a:lumMod val="75000"/>
                </a:schemeClr>
              </a:solidFill>
              <a:effectLst>
                <a:outerShdw blurRad="41275" dist="20320" dir="1800000" algn="tl" rotWithShape="0">
                  <a:srgbClr val="000000">
                    <a:alpha val="40000"/>
                  </a:srgbClr>
                </a:outerShdw>
              </a:effectLst>
              <a:latin typeface="+mj-lt"/>
              <a:cs typeface="Angsana New" pitchFamily="18" charset="-34"/>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Basic details of Dr.Allama Iqbal</a:t>
            </a:r>
            <a:b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ur-PK"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ڈاکٹر علامہ اقبال کی بنیادی معلومات</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Text Placeholder 2"/>
          <p:cNvSpPr>
            <a:spLocks noGrp="1"/>
          </p:cNvSpPr>
          <p:nvPr>
            <p:ph type="body" idx="1"/>
          </p:nvPr>
        </p:nvSpPr>
        <p:spPr/>
        <p:txBody>
          <a:bodyPr>
            <a:normAutofit/>
          </a:bodyPr>
          <a:lstStyle/>
          <a:p>
            <a:pPr algn="ctr"/>
            <a:r>
              <a:rPr lang="en-US" sz="18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Dates </a:t>
            </a:r>
            <a:r>
              <a:rPr lang="ur-PK" sz="18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تاریخ</a:t>
            </a:r>
            <a:endParaRPr lang="en-US" sz="18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4" name="Content Placeholder 3"/>
          <p:cNvSpPr>
            <a:spLocks noGrp="1"/>
          </p:cNvSpPr>
          <p:nvPr>
            <p:ph sz="half" idx="2"/>
          </p:nvPr>
        </p:nvSpPr>
        <p:spPr>
          <a:xfrm>
            <a:off x="457200" y="2174875"/>
            <a:ext cx="4724400" cy="3951288"/>
          </a:xfrm>
        </p:spPr>
        <p:txBody>
          <a:bodyPr>
            <a:normAutofit fontScale="70000" lnSpcReduction="2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buNone/>
            </a:pPr>
            <a:r>
              <a:rPr lang="en-US" sz="1800" cap="all" dirty="0" smtClean="0">
                <a:ln w="0"/>
                <a:solidFill>
                  <a:schemeClr val="bg2">
                    <a:lumMod val="10000"/>
                  </a:schemeClr>
                </a:solidFill>
                <a:effectLst>
                  <a:reflection blurRad="12700" stA="50000" endPos="50000" dist="5000" dir="5400000" sy="-100000" rotWithShape="0"/>
                </a:effectLst>
              </a:rPr>
              <a:t>Date of Birth   </a:t>
            </a:r>
            <a:r>
              <a:rPr lang="ur-PK" sz="1800" cap="all" dirty="0" smtClean="0">
                <a:ln w="0"/>
                <a:solidFill>
                  <a:schemeClr val="bg2">
                    <a:lumMod val="10000"/>
                  </a:schemeClr>
                </a:solidFill>
                <a:effectLst>
                  <a:reflection blurRad="12700" stA="50000" endPos="50000" dist="5000" dir="5400000" sy="-100000" rotWithShape="0"/>
                </a:effectLst>
              </a:rPr>
              <a:t>تاریخ پیدائش</a:t>
            </a:r>
          </a:p>
          <a:p>
            <a:pPr>
              <a:buNone/>
            </a:pPr>
            <a:r>
              <a:rPr lang="en-US" sz="1800" cap="all" dirty="0" smtClean="0">
                <a:ln w="0"/>
                <a:solidFill>
                  <a:schemeClr val="bg2">
                    <a:lumMod val="10000"/>
                  </a:schemeClr>
                </a:solidFill>
                <a:effectLst>
                  <a:reflection blurRad="12700" stA="50000" endPos="50000" dist="5000" dir="5400000" sy="-100000" rotWithShape="0"/>
                </a:effectLst>
              </a:rPr>
              <a:t>9</a:t>
            </a:r>
            <a:r>
              <a:rPr lang="en-US" sz="1800" cap="all" baseline="30000" dirty="0" smtClean="0">
                <a:ln w="0"/>
                <a:solidFill>
                  <a:schemeClr val="bg2">
                    <a:lumMod val="10000"/>
                  </a:schemeClr>
                </a:solidFill>
                <a:effectLst>
                  <a:reflection blurRad="12700" stA="50000" endPos="50000" dist="5000" dir="5400000" sy="-100000" rotWithShape="0"/>
                </a:effectLst>
              </a:rPr>
              <a:t>th</a:t>
            </a:r>
            <a:r>
              <a:rPr lang="en-US" sz="1800" cap="all" dirty="0" smtClean="0">
                <a:ln w="0"/>
                <a:solidFill>
                  <a:schemeClr val="bg2">
                    <a:lumMod val="10000"/>
                  </a:schemeClr>
                </a:solidFill>
                <a:effectLst>
                  <a:reflection blurRad="12700" stA="50000" endPos="50000" dist="5000" dir="5400000" sy="-100000" rotWithShape="0"/>
                </a:effectLst>
              </a:rPr>
              <a:t> of November, </a:t>
            </a:r>
            <a:r>
              <a:rPr lang="en-US" sz="1800" cap="all" dirty="0" smtClean="0">
                <a:ln w="0"/>
                <a:solidFill>
                  <a:schemeClr val="bg2">
                    <a:lumMod val="10000"/>
                  </a:schemeClr>
                </a:solidFill>
                <a:effectLst>
                  <a:reflection blurRad="12700" stA="50000" endPos="50000" dist="5000" dir="5400000" sy="-100000" rotWithShape="0"/>
                </a:effectLst>
              </a:rPr>
              <a:t>1877</a:t>
            </a:r>
          </a:p>
          <a:p>
            <a:pPr>
              <a:buNone/>
            </a:pPr>
            <a:endParaRPr lang="en-US" sz="1800" cap="all" dirty="0" smtClean="0">
              <a:ln w="0"/>
              <a:solidFill>
                <a:schemeClr val="bg2">
                  <a:lumMod val="10000"/>
                </a:schemeClr>
              </a:solidFill>
              <a:effectLst>
                <a:reflection blurRad="12700" stA="50000" endPos="50000" dist="5000" dir="5400000" sy="-100000" rotWithShape="0"/>
              </a:effectLst>
            </a:endParaRPr>
          </a:p>
          <a:p>
            <a:pPr>
              <a:buNone/>
            </a:pPr>
            <a:r>
              <a:rPr lang="en-US" sz="1800" cap="all" dirty="0" smtClean="0">
                <a:ln w="0"/>
                <a:solidFill>
                  <a:schemeClr val="bg2">
                    <a:lumMod val="10000"/>
                  </a:schemeClr>
                </a:solidFill>
                <a:effectLst>
                  <a:reflection blurRad="12700" stA="50000" endPos="50000" dist="5000" dir="5400000" sy="-100000" rotWithShape="0"/>
                </a:effectLst>
              </a:rPr>
              <a:t>Place of Birth </a:t>
            </a:r>
            <a:r>
              <a:rPr lang="ur-PK" sz="1800" cap="all" dirty="0" smtClean="0">
                <a:ln w="0"/>
                <a:solidFill>
                  <a:schemeClr val="bg2">
                    <a:lumMod val="10000"/>
                  </a:schemeClr>
                </a:solidFill>
                <a:effectLst>
                  <a:reflection blurRad="12700" stA="50000" endPos="50000" dist="5000" dir="5400000" sy="-100000" rotWithShape="0"/>
                </a:effectLst>
              </a:rPr>
              <a:t>جائے پیدائش</a:t>
            </a:r>
          </a:p>
          <a:p>
            <a:pPr>
              <a:buNone/>
            </a:pPr>
            <a:r>
              <a:rPr lang="en-US" sz="1800" cap="all" dirty="0" smtClean="0">
                <a:ln w="0"/>
                <a:solidFill>
                  <a:schemeClr val="bg2">
                    <a:lumMod val="10000"/>
                  </a:schemeClr>
                </a:solidFill>
                <a:effectLst>
                  <a:reflection blurRad="12700" stA="50000" endPos="50000" dist="5000" dir="5400000" sy="-100000" rotWithShape="0"/>
                </a:effectLst>
              </a:rPr>
              <a:t>Sialkot, Punjab, He also migrated India before partition</a:t>
            </a:r>
          </a:p>
          <a:p>
            <a:pPr>
              <a:buNone/>
            </a:pPr>
            <a:r>
              <a:rPr lang="en-US" sz="1800" cap="all" dirty="0" smtClean="0">
                <a:ln w="0"/>
                <a:solidFill>
                  <a:schemeClr val="bg2">
                    <a:lumMod val="10000"/>
                  </a:schemeClr>
                </a:solidFill>
                <a:effectLst>
                  <a:reflection blurRad="12700" stA="50000" endPos="50000" dist="5000" dir="5400000" sy="-100000" rotWithShape="0"/>
                </a:effectLst>
              </a:rPr>
              <a:t>	Iqbal completed his B.A. and M.A. at the Government </a:t>
            </a:r>
            <a:r>
              <a:rPr lang="en-US" sz="1800" cap="all" dirty="0" smtClean="0">
                <a:ln w="0"/>
                <a:solidFill>
                  <a:schemeClr val="bg2">
                    <a:lumMod val="10000"/>
                  </a:schemeClr>
                </a:solidFill>
                <a:effectLst>
                  <a:reflection blurRad="12700" stA="50000" endPos="50000" dist="5000" dir="5400000" sy="-100000" rotWithShape="0"/>
                </a:effectLst>
              </a:rPr>
              <a:t>College</a:t>
            </a:r>
            <a:endParaRPr lang="en-US" sz="1800" cap="all" dirty="0" smtClean="0">
              <a:ln w="0"/>
              <a:solidFill>
                <a:schemeClr val="bg2">
                  <a:lumMod val="10000"/>
                </a:schemeClr>
              </a:solidFill>
              <a:effectLst>
                <a:reflection blurRad="12700" stA="50000" endPos="50000" dist="5000" dir="5400000" sy="-100000" rotWithShape="0"/>
              </a:effectLst>
            </a:endParaRPr>
          </a:p>
          <a:p>
            <a:pPr>
              <a:buNone/>
            </a:pPr>
            <a:r>
              <a:rPr lang="en-US" sz="1800" cap="all" dirty="0" err="1" smtClean="0">
                <a:ln w="0"/>
                <a:solidFill>
                  <a:schemeClr val="bg2">
                    <a:lumMod val="10000"/>
                  </a:schemeClr>
                </a:solidFill>
                <a:effectLst>
                  <a:reflection blurRad="12700" stA="50000" endPos="50000" dist="5000" dir="5400000" sy="-100000" rotWithShape="0"/>
                </a:effectLst>
              </a:rPr>
              <a:t>Lahore.He</a:t>
            </a:r>
            <a:r>
              <a:rPr lang="en-US" sz="1800" cap="all" dirty="0" smtClean="0">
                <a:ln w="0"/>
                <a:solidFill>
                  <a:schemeClr val="bg2">
                    <a:lumMod val="10000"/>
                  </a:schemeClr>
                </a:solidFill>
                <a:effectLst>
                  <a:reflection blurRad="12700" stA="50000" endPos="50000" dist="5000" dir="5400000" sy="-100000" rotWithShape="0"/>
                </a:effectLst>
              </a:rPr>
              <a:t> taught Arabic at the Oriental College, Lahore from 1899 </a:t>
            </a:r>
          </a:p>
          <a:p>
            <a:pPr>
              <a:buNone/>
            </a:pPr>
            <a:r>
              <a:rPr lang="en-US" sz="1800" cap="all" dirty="0" err="1" smtClean="0">
                <a:ln w="0"/>
                <a:solidFill>
                  <a:schemeClr val="bg2">
                    <a:lumMod val="10000"/>
                  </a:schemeClr>
                </a:solidFill>
                <a:effectLst>
                  <a:reflection blurRad="12700" stA="50000" endPos="50000" dist="5000" dir="5400000" sy="-100000" rotWithShape="0"/>
                </a:effectLst>
              </a:rPr>
              <a:t>unitl</a:t>
            </a:r>
            <a:r>
              <a:rPr lang="en-US" sz="1800" cap="all" dirty="0" smtClean="0">
                <a:ln w="0"/>
                <a:solidFill>
                  <a:schemeClr val="bg2">
                    <a:lumMod val="10000"/>
                  </a:schemeClr>
                </a:solidFill>
                <a:effectLst>
                  <a:reflection blurRad="12700" stA="50000" endPos="50000" dist="5000" dir="5400000" sy="-100000" rotWithShape="0"/>
                </a:effectLst>
              </a:rPr>
              <a:t> 1903During this time, he wrote prolifically. Among the Urdu </a:t>
            </a:r>
          </a:p>
          <a:p>
            <a:pPr>
              <a:buNone/>
            </a:pPr>
            <a:r>
              <a:rPr lang="en-US" sz="1800" cap="all" dirty="0" smtClean="0">
                <a:ln w="0"/>
                <a:solidFill>
                  <a:schemeClr val="bg2">
                    <a:lumMod val="10000"/>
                  </a:schemeClr>
                </a:solidFill>
                <a:effectLst>
                  <a:reflection blurRad="12700" stA="50000" endPos="50000" dist="5000" dir="5400000" sy="-100000" rotWithShape="0"/>
                </a:effectLst>
              </a:rPr>
              <a:t>poems from This time that remain popular are </a:t>
            </a:r>
            <a:r>
              <a:rPr lang="en-US" sz="1800" cap="all" dirty="0" err="1" smtClean="0">
                <a:ln w="0"/>
                <a:solidFill>
                  <a:schemeClr val="bg2">
                    <a:lumMod val="10000"/>
                  </a:schemeClr>
                </a:solidFill>
                <a:effectLst>
                  <a:reflection blurRad="12700" stA="50000" endPos="50000" dist="5000" dir="5400000" sy="-100000" rotWithShape="0"/>
                </a:effectLst>
              </a:rPr>
              <a:t>Parinde</a:t>
            </a:r>
            <a:r>
              <a:rPr lang="en-US" sz="1800" cap="all" dirty="0" smtClean="0">
                <a:ln w="0"/>
                <a:solidFill>
                  <a:schemeClr val="bg2">
                    <a:lumMod val="10000"/>
                  </a:schemeClr>
                </a:solidFill>
                <a:effectLst>
                  <a:reflection blurRad="12700" stA="50000" endPos="50000" dist="5000" dir="5400000" sy="-100000" rotWithShape="0"/>
                </a:effectLst>
              </a:rPr>
              <a:t> Ki </a:t>
            </a:r>
            <a:r>
              <a:rPr lang="en-US" sz="1800" cap="all" dirty="0" err="1" smtClean="0">
                <a:ln w="0"/>
                <a:solidFill>
                  <a:schemeClr val="bg2">
                    <a:lumMod val="10000"/>
                  </a:schemeClr>
                </a:solidFill>
                <a:effectLst>
                  <a:reflection blurRad="12700" stA="50000" endPos="50000" dist="5000" dir="5400000" sy="-100000" rotWithShape="0"/>
                </a:effectLst>
              </a:rPr>
              <a:t>faryad</a:t>
            </a:r>
            <a:r>
              <a:rPr lang="en-US" sz="1800" cap="all" dirty="0" smtClean="0">
                <a:ln w="0"/>
                <a:solidFill>
                  <a:schemeClr val="bg2">
                    <a:lumMod val="10000"/>
                  </a:schemeClr>
                </a:solidFill>
                <a:effectLst>
                  <a:reflection blurRad="12700" stA="50000" endPos="50000" dist="5000" dir="5400000" sy="-100000" rotWithShape="0"/>
                </a:effectLst>
              </a:rPr>
              <a:t>. An </a:t>
            </a:r>
          </a:p>
          <a:p>
            <a:pPr>
              <a:buNone/>
            </a:pPr>
            <a:r>
              <a:rPr lang="en-US" sz="1800" cap="all" dirty="0" smtClean="0">
                <a:ln w="0"/>
                <a:solidFill>
                  <a:schemeClr val="bg2">
                    <a:lumMod val="10000"/>
                  </a:schemeClr>
                </a:solidFill>
                <a:effectLst>
                  <a:reflection blurRad="12700" stA="50000" endPos="50000" dist="5000" dir="5400000" sy="-100000" rotWithShape="0"/>
                </a:effectLst>
              </a:rPr>
              <a:t>early Meditation on animal rights. And </a:t>
            </a:r>
            <a:r>
              <a:rPr lang="en-US" sz="1800" cap="all" dirty="0" err="1" smtClean="0">
                <a:ln w="0"/>
                <a:solidFill>
                  <a:schemeClr val="bg2">
                    <a:lumMod val="10000"/>
                  </a:schemeClr>
                </a:solidFill>
                <a:effectLst>
                  <a:reflection blurRad="12700" stA="50000" endPos="50000" dist="5000" dir="5400000" sy="-100000" rotWithShape="0"/>
                </a:effectLst>
              </a:rPr>
              <a:t>Tarana</a:t>
            </a:r>
            <a:r>
              <a:rPr lang="en-US" sz="1800" cap="all" dirty="0" smtClean="0">
                <a:ln w="0"/>
                <a:solidFill>
                  <a:schemeClr val="bg2">
                    <a:lumMod val="10000"/>
                  </a:schemeClr>
                </a:solidFill>
                <a:effectLst>
                  <a:reflection blurRad="12700" stA="50000" endPos="50000" dist="5000" dir="5400000" sy="-100000" rotWithShape="0"/>
                </a:effectLst>
              </a:rPr>
              <a:t>-e-Hind ( The song of </a:t>
            </a:r>
          </a:p>
          <a:p>
            <a:pPr>
              <a:buNone/>
            </a:pPr>
            <a:r>
              <a:rPr lang="en-US" sz="1800" cap="all" dirty="0" smtClean="0">
                <a:ln w="0"/>
                <a:solidFill>
                  <a:schemeClr val="bg2">
                    <a:lumMod val="10000"/>
                  </a:schemeClr>
                </a:solidFill>
                <a:effectLst>
                  <a:reflection blurRad="12700" stA="50000" endPos="50000" dist="5000" dir="5400000" sy="-100000" rotWithShape="0"/>
                </a:effectLst>
              </a:rPr>
              <a:t>Hindustan) a </a:t>
            </a:r>
            <a:r>
              <a:rPr lang="en-US" sz="1800" cap="all" dirty="0" err="1" smtClean="0">
                <a:ln w="0"/>
                <a:solidFill>
                  <a:schemeClr val="bg2">
                    <a:lumMod val="10000"/>
                  </a:schemeClr>
                </a:solidFill>
                <a:effectLst>
                  <a:reflection blurRad="12700" stA="50000" endPos="50000" dist="5000" dir="5400000" sy="-100000" rotWithShape="0"/>
                </a:effectLst>
              </a:rPr>
              <a:t>patrioatic</a:t>
            </a:r>
            <a:r>
              <a:rPr lang="en-US" sz="1800" cap="all" dirty="0" smtClean="0">
                <a:ln w="0"/>
                <a:solidFill>
                  <a:schemeClr val="bg2">
                    <a:lumMod val="10000"/>
                  </a:schemeClr>
                </a:solidFill>
                <a:effectLst>
                  <a:reflection blurRad="12700" stA="50000" endPos="50000" dist="5000" dir="5400000" sy="-100000" rotWithShape="0"/>
                </a:effectLst>
              </a:rPr>
              <a:t> poem-both poems composed for children.</a:t>
            </a:r>
          </a:p>
          <a:p>
            <a:pPr>
              <a:buNone/>
            </a:pPr>
            <a:r>
              <a:rPr lang="en-US" sz="1800" cap="all" dirty="0">
                <a:ln w="0"/>
                <a:solidFill>
                  <a:schemeClr val="bg2">
                    <a:lumMod val="10000"/>
                  </a:schemeClr>
                </a:solidFill>
                <a:effectLst>
                  <a:reflection blurRad="12700" stA="50000" endPos="50000" dist="5000" dir="5400000" sy="-100000" rotWithShape="0"/>
                </a:effectLst>
              </a:rPr>
              <a:t>	</a:t>
            </a:r>
            <a:r>
              <a:rPr lang="en-US" sz="1800" cap="all" dirty="0" err="1" smtClean="0">
                <a:ln w="0"/>
                <a:solidFill>
                  <a:schemeClr val="bg2">
                    <a:lumMod val="10000"/>
                  </a:schemeClr>
                </a:solidFill>
                <a:effectLst>
                  <a:reflection blurRad="12700" stA="50000" endPos="50000" dist="5000" dir="5400000" sy="-100000" rotWithShape="0"/>
                </a:effectLst>
              </a:rPr>
              <a:t>Iqbal’s</a:t>
            </a:r>
            <a:r>
              <a:rPr lang="en-US" sz="1800" cap="all" dirty="0" smtClean="0">
                <a:ln w="0"/>
                <a:solidFill>
                  <a:schemeClr val="bg2">
                    <a:lumMod val="10000"/>
                  </a:schemeClr>
                </a:solidFill>
                <a:effectLst>
                  <a:reflection blurRad="12700" stA="50000" endPos="50000" dist="5000" dir="5400000" sy="-100000" rotWithShape="0"/>
                </a:effectLst>
              </a:rPr>
              <a:t> mother name was Imam </a:t>
            </a:r>
            <a:r>
              <a:rPr lang="en-US" sz="1800" cap="all" dirty="0" err="1" smtClean="0">
                <a:ln w="0"/>
                <a:solidFill>
                  <a:schemeClr val="bg2">
                    <a:lumMod val="10000"/>
                  </a:schemeClr>
                </a:solidFill>
                <a:effectLst>
                  <a:reflection blurRad="12700" stA="50000" endPos="50000" dist="5000" dir="5400000" sy="-100000" rotWithShape="0"/>
                </a:effectLst>
              </a:rPr>
              <a:t>Bibi</a:t>
            </a:r>
            <a:r>
              <a:rPr lang="en-US" sz="1800" cap="all" dirty="0" smtClean="0">
                <a:ln w="0"/>
                <a:solidFill>
                  <a:schemeClr val="bg2">
                    <a:lumMod val="10000"/>
                  </a:schemeClr>
                </a:solidFill>
                <a:effectLst>
                  <a:reflection blurRad="12700" stA="50000" endPos="50000" dist="5000" dir="5400000" sy="-100000" rotWithShape="0"/>
                </a:effectLst>
              </a:rPr>
              <a:t> who died on 9</a:t>
            </a:r>
            <a:r>
              <a:rPr lang="en-US" sz="1800" cap="all" baseline="30000" dirty="0" smtClean="0">
                <a:ln w="0"/>
                <a:solidFill>
                  <a:schemeClr val="bg2">
                    <a:lumMod val="10000"/>
                  </a:schemeClr>
                </a:solidFill>
                <a:effectLst>
                  <a:reflection blurRad="12700" stA="50000" endPos="50000" dist="5000" dir="5400000" sy="-100000" rotWithShape="0"/>
                </a:effectLst>
              </a:rPr>
              <a:t>th</a:t>
            </a:r>
            <a:r>
              <a:rPr lang="en-US" sz="1800" cap="all" dirty="0" smtClean="0">
                <a:ln w="0"/>
                <a:solidFill>
                  <a:schemeClr val="bg2">
                    <a:lumMod val="10000"/>
                  </a:schemeClr>
                </a:solidFill>
                <a:effectLst>
                  <a:reflection blurRad="12700" stA="50000" endPos="50000" dist="5000" dir="5400000" sy="-100000" rotWithShape="0"/>
                </a:effectLst>
              </a:rPr>
              <a:t> of </a:t>
            </a:r>
          </a:p>
          <a:p>
            <a:pPr>
              <a:buNone/>
            </a:pPr>
            <a:r>
              <a:rPr lang="en-US" sz="1800" cap="all" dirty="0" smtClean="0">
                <a:ln w="0"/>
                <a:solidFill>
                  <a:schemeClr val="bg2">
                    <a:lumMod val="10000"/>
                  </a:schemeClr>
                </a:solidFill>
                <a:effectLst>
                  <a:reflection blurRad="12700" stA="50000" endPos="50000" dist="5000" dir="5400000" sy="-100000" rotWithShape="0"/>
                </a:effectLst>
              </a:rPr>
              <a:t>November 1914.</a:t>
            </a:r>
          </a:p>
          <a:p>
            <a:pPr>
              <a:buNone/>
            </a:pPr>
            <a:r>
              <a:rPr lang="en-US" sz="1800" cap="all" dirty="0">
                <a:ln w="0"/>
                <a:solidFill>
                  <a:schemeClr val="bg2">
                    <a:lumMod val="10000"/>
                  </a:schemeClr>
                </a:solidFill>
                <a:effectLst>
                  <a:reflection blurRad="12700" stA="50000" endPos="50000" dist="5000" dir="5400000" sy="-100000" rotWithShape="0"/>
                </a:effectLst>
              </a:rPr>
              <a:t>	</a:t>
            </a:r>
            <a:r>
              <a:rPr lang="en-US" sz="1800" cap="all" dirty="0" smtClean="0">
                <a:ln w="0"/>
                <a:solidFill>
                  <a:schemeClr val="bg2">
                    <a:lumMod val="10000"/>
                  </a:schemeClr>
                </a:solidFill>
                <a:effectLst>
                  <a:reflection blurRad="12700" stA="50000" endPos="50000" dist="5000" dir="5400000" sy="-100000" rotWithShape="0"/>
                </a:effectLst>
              </a:rPr>
              <a:t>Allama </a:t>
            </a:r>
            <a:r>
              <a:rPr lang="en-US" sz="1800" cap="all" dirty="0" err="1" smtClean="0">
                <a:ln w="0"/>
                <a:solidFill>
                  <a:schemeClr val="bg2">
                    <a:lumMod val="10000"/>
                  </a:schemeClr>
                </a:solidFill>
                <a:effectLst>
                  <a:reflection blurRad="12700" stA="50000" endPos="50000" dist="5000" dir="5400000" sy="-100000" rotWithShape="0"/>
                </a:effectLst>
              </a:rPr>
              <a:t>Iqbal’s</a:t>
            </a:r>
            <a:r>
              <a:rPr lang="en-US" sz="1800" cap="all" dirty="0" smtClean="0">
                <a:ln w="0"/>
                <a:solidFill>
                  <a:schemeClr val="bg2">
                    <a:lumMod val="10000"/>
                  </a:schemeClr>
                </a:solidFill>
                <a:effectLst>
                  <a:reflection blurRad="12700" stA="50000" endPos="50000" dist="5000" dir="5400000" sy="-100000" rotWithShape="0"/>
                </a:effectLst>
              </a:rPr>
              <a:t> son name was </a:t>
            </a:r>
            <a:r>
              <a:rPr lang="en-US" sz="1800" cap="all" dirty="0" err="1" smtClean="0">
                <a:ln w="0"/>
                <a:solidFill>
                  <a:schemeClr val="bg2">
                    <a:lumMod val="10000"/>
                  </a:schemeClr>
                </a:solidFill>
                <a:effectLst>
                  <a:reflection blurRad="12700" stA="50000" endPos="50000" dist="5000" dir="5400000" sy="-100000" rotWithShape="0"/>
                </a:effectLst>
              </a:rPr>
              <a:t>Javed</a:t>
            </a:r>
            <a:r>
              <a:rPr lang="en-US" sz="1800" cap="all" dirty="0" smtClean="0">
                <a:ln w="0"/>
                <a:solidFill>
                  <a:schemeClr val="bg2">
                    <a:lumMod val="10000"/>
                  </a:schemeClr>
                </a:solidFill>
                <a:effectLst>
                  <a:reflection blurRad="12700" stA="50000" endPos="50000" dist="5000" dir="5400000" sy="-100000" rotWithShape="0"/>
                </a:effectLst>
              </a:rPr>
              <a:t> Iqbal.</a:t>
            </a:r>
          </a:p>
          <a:p>
            <a:pPr>
              <a:buNone/>
            </a:pPr>
            <a:endParaRPr lang="en-US" sz="105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pPr>
              <a:buNone/>
            </a:pPr>
            <a:endParaRPr lang="ur-PK" sz="105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pPr>
              <a:buNone/>
            </a:pPr>
            <a:endParaRPr 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pPr>
              <a:buNone/>
            </a:pPr>
            <a:endParaRPr 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pPr>
              <a:buNone/>
            </a:pPr>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5" name="Text Placeholder 4"/>
          <p:cNvSpPr>
            <a:spLocks noGrp="1"/>
          </p:cNvSpPr>
          <p:nvPr>
            <p:ph type="body" sz="quarter" idx="3"/>
          </p:nvPr>
        </p:nvSpPr>
        <p:spPr/>
        <p:txBody>
          <a:bodyPr>
            <a:noAutofit/>
          </a:bodyPr>
          <a:lstStyle/>
          <a:p>
            <a:pPr algn="ctr"/>
            <a:r>
              <a:rPr lang="ur-PK" sz="18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تصانیف،نظمیں،غزلیں</a:t>
            </a:r>
            <a:r>
              <a:rPr lang="en-US" sz="18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en-US" sz="1800"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Books,Poems,Ghazals</a:t>
            </a:r>
            <a:endParaRPr lang="en-US" sz="18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Content Placeholder 5"/>
          <p:cNvSpPr>
            <a:spLocks noGrp="1"/>
          </p:cNvSpPr>
          <p:nvPr>
            <p:ph sz="quarter" idx="4"/>
          </p:nvPr>
        </p:nvSpPr>
        <p:spPr>
          <a:xfrm>
            <a:off x="5105400" y="2174875"/>
            <a:ext cx="3581400" cy="3951288"/>
          </a:xfrm>
        </p:spPr>
        <p:txBody>
          <a:bodyPr>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buNone/>
            </a:pPr>
            <a:r>
              <a:rPr lang="ur-PK"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بال جبریل</a:t>
            </a:r>
          </a:p>
          <a:p>
            <a:pPr algn="ctr">
              <a:buNone/>
            </a:pPr>
            <a:r>
              <a:rPr lang="ur-PK"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بانگ درا</a:t>
            </a:r>
          </a:p>
          <a:p>
            <a:pPr algn="ctr">
              <a:buNone/>
            </a:pPr>
            <a:r>
              <a:rPr lang="ur-PK"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کلیات اقبال</a:t>
            </a:r>
          </a:p>
          <a:p>
            <a:pPr algn="ctr">
              <a:buNone/>
            </a:pPr>
            <a:r>
              <a:rPr lang="ur-PK"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ضرب کلیم</a:t>
            </a:r>
          </a:p>
          <a:p>
            <a:pPr algn="ctr">
              <a:buNone/>
            </a:pPr>
            <a:r>
              <a:rPr lang="ur-PK"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ارمغان حجاز</a:t>
            </a:r>
          </a:p>
          <a:p>
            <a:pPr algn="ctr">
              <a:buNone/>
            </a:pPr>
            <a:r>
              <a:rPr lang="ur-PK"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اسرار خودی</a:t>
            </a:r>
          </a:p>
          <a:p>
            <a:pPr algn="ctr">
              <a:buNone/>
            </a:pPr>
            <a:r>
              <a:rPr lang="ur-PK"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رموز بیخودی</a:t>
            </a:r>
          </a:p>
          <a:p>
            <a:pPr algn="ctr">
              <a:buNone/>
            </a:pPr>
            <a:r>
              <a:rPr lang="ur-PK"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پیام مشرق</a:t>
            </a:r>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ur-P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شعر و اشعار اور ان کی تصانیف</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p:txBody>
          <a:bodyPr>
            <a:normAutofit lnSpcReduction="1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a:buNone/>
            </a:pPr>
            <a:r>
              <a:rPr lang="ur-PK" sz="18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mj-cs"/>
              </a:rPr>
              <a:t>ہم کس اقبال کی باتیں کریں وہ اقبال جو کبھی راہ نما بن کر خضر کا کام انجام دیتے ہوئے ہمیں دکھائی دیتے ہیں، تو کبھی راہبری کا کام کرتے ہوئے سرسید کے روپ میں دکھائی دیتے ہیں کبھی اخوت کا پیغام دیتے ہوئے پیغمبر کے روپ میں دکھائی دیتے ہیں تو کبھی اہنسا کا پجاری بن کر ہم سے ملتے ہیں جن کی شاعری میر و غالب سے ہٹ کر عظمتوں کی بلندیوں کو چھوتی نظر آتی ہیں جو آسمانوں کی بلندیوں میں پرواز کرتے ہوئے یہ کہتے ہوئے سنائی پڑتے ہیں: </a:t>
            </a:r>
          </a:p>
          <a:p>
            <a:pPr algn="ctr">
              <a:buNone/>
            </a:pPr>
            <a:r>
              <a:rPr lang="ur-PK" sz="24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mj-cs"/>
              </a:rPr>
              <a:t>ڈھونڈنے والا ستاروں کی گذر گاہوں کا</a:t>
            </a:r>
          </a:p>
          <a:p>
            <a:pPr algn="ctr">
              <a:buNone/>
            </a:pPr>
            <a:endParaRPr lang="ur-PK" sz="24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mj-cs"/>
            </a:endParaRPr>
          </a:p>
          <a:p>
            <a:pPr algn="ctr">
              <a:buNone/>
            </a:pPr>
            <a:r>
              <a:rPr lang="ur-PK" sz="24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mj-cs"/>
              </a:rPr>
              <a:t>اپنے افکار کی دنیا میں سفر کر نہ سکا</a:t>
            </a:r>
          </a:p>
          <a:p>
            <a:pPr algn="ctr">
              <a:buNone/>
            </a:pPr>
            <a:endParaRPr lang="ur-PK" sz="24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mj-cs"/>
            </a:endParaRPr>
          </a:p>
          <a:p>
            <a:pPr algn="ctr">
              <a:buNone/>
            </a:pPr>
            <a:r>
              <a:rPr lang="ur-PK" sz="24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mj-cs"/>
              </a:rPr>
              <a:t>جس نے سورج کی شعاعوں کو گرفتار کیا</a:t>
            </a:r>
          </a:p>
          <a:p>
            <a:pPr algn="ctr">
              <a:buNone/>
            </a:pPr>
            <a:endParaRPr lang="ur-PK" sz="24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mj-cs"/>
            </a:endParaRPr>
          </a:p>
          <a:p>
            <a:pPr algn="ctr">
              <a:buNone/>
            </a:pPr>
            <a:r>
              <a:rPr lang="ur-PK" sz="24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mj-cs"/>
              </a:rPr>
              <a:t>زندگی کی شب تاریک سحر کر نہ سکا</a:t>
            </a:r>
            <a:endParaRPr lang="en-US" sz="24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fontScale="90000"/>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i="1" u="sng"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Castellar" pitchFamily="18" charset="0"/>
              </a:rPr>
              <a:t>An old image of Dr. ALLAMA IQBAL</a:t>
            </a:r>
            <a:endParaRPr lang="en-US" i="1" u="sng"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Castellar" pitchFamily="18" charset="0"/>
            </a:endParaRPr>
          </a:p>
        </p:txBody>
      </p:sp>
      <p:pic>
        <p:nvPicPr>
          <p:cNvPr id="5" name="Picture Placeholder 4" descr="ATTI2.jpg"/>
          <p:cNvPicPr>
            <a:picLocks noGrp="1" noChangeAspect="1"/>
          </p:cNvPicPr>
          <p:nvPr>
            <p:ph type="pic" idx="1"/>
          </p:nvPr>
        </p:nvPicPr>
        <p:blipFill>
          <a:blip r:embed="rId2"/>
          <a:srcRect t="21891" b="21891"/>
          <a:stretch>
            <a:fillRect/>
          </a:stretch>
        </p:blipFill>
        <p:spPr>
          <a:xfrm>
            <a:off x="1847850" y="85725"/>
            <a:ext cx="5105400" cy="4648200"/>
          </a:xfrm>
        </p:spPr>
      </p:pic>
      <p:sp>
        <p:nvSpPr>
          <p:cNvPr id="4" name="Text Placeholder 3"/>
          <p:cNvSpPr>
            <a:spLocks noGrp="1"/>
          </p:cNvSpPr>
          <p:nvPr>
            <p:ph type="body" sz="half" idx="2"/>
          </p:nvPr>
        </p:nvSpPr>
        <p:spPr/>
        <p:style>
          <a:lnRef idx="1">
            <a:schemeClr val="accent2"/>
          </a:lnRef>
          <a:fillRef idx="2">
            <a:schemeClr val="accent2"/>
          </a:fillRef>
          <a:effectRef idx="1">
            <a:schemeClr val="accent2"/>
          </a:effectRef>
          <a:fontRef idx="minor">
            <a:schemeClr val="dk1"/>
          </a:fontRef>
        </p:style>
        <p:txBody>
          <a:bodyPr>
            <a:noAutofit/>
          </a:bodyPr>
          <a:lstStyle/>
          <a:p>
            <a:pPr algn="ctr"/>
            <a:r>
              <a:rPr lang="ur-PK"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نہیں تیرا نشیمن قصر سلطانی کے گنبد پر</a:t>
            </a:r>
          </a:p>
          <a:p>
            <a:pPr algn="ctr"/>
            <a:r>
              <a:rPr lang="ur-PK"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تو شاہی ہے بسیرا کر پہاڑون کی چٹانوں پر</a:t>
            </a:r>
            <a:endPar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ur-PK" sz="54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کتابیں</a:t>
            </a:r>
            <a:endParaRPr lang="en-US" sz="5400" dirty="0"/>
          </a:p>
        </p:txBody>
      </p:sp>
      <p:pic>
        <p:nvPicPr>
          <p:cNvPr id="5" name="Content Placeholder 4" descr="Payam-e-Mashriq-By-Allama-Muhammad-Iqbal-R.A-600x600.jpg"/>
          <p:cNvPicPr>
            <a:picLocks noGrp="1" noChangeAspect="1"/>
          </p:cNvPicPr>
          <p:nvPr>
            <p:ph idx="1"/>
          </p:nvPr>
        </p:nvPicPr>
        <p:blipFill>
          <a:blip r:embed="rId2"/>
          <a:stretch>
            <a:fillRect/>
          </a:stretch>
        </p:blipFill>
        <p:spPr>
          <a:xfrm>
            <a:off x="3467100" y="228600"/>
            <a:ext cx="2514600" cy="2514600"/>
          </a:xfrm>
        </p:spPr>
      </p:pic>
      <p:sp>
        <p:nvSpPr>
          <p:cNvPr id="4" name="Text Placeholder 3"/>
          <p:cNvSpPr>
            <a:spLocks noGrp="1"/>
          </p:cNvSpPr>
          <p:nvPr>
            <p:ph type="body" sz="half" idx="2"/>
          </p:nvPr>
        </p:nvSpPr>
        <p:spPr>
          <a:xfrm>
            <a:off x="457200" y="1771650"/>
            <a:ext cx="3008313" cy="4691063"/>
          </a:xfrm>
        </p:spPr>
        <p:txBody>
          <a:bodyPr>
            <a:normAutofit/>
          </a:bodyPr>
          <a:lstStyle/>
          <a:p>
            <a:pPr algn="ctr"/>
            <a:r>
              <a:rPr lang="ur-PK"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پیام مشرق</a:t>
            </a:r>
          </a:p>
          <a:p>
            <a:pPr algn="ctr"/>
            <a:endParaRPr lang="ur-PK"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r>
              <a:rPr lang="ur-PK"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بانگ درا</a:t>
            </a:r>
          </a:p>
          <a:p>
            <a:pPr algn="ctr"/>
            <a:endParaRPr lang="ur-PK"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r>
              <a:rPr lang="ur-PK"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شکوہ جواب شکوہ</a:t>
            </a:r>
          </a:p>
          <a:p>
            <a:pPr algn="ctr"/>
            <a:endParaRPr lang="ur-PK"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r>
              <a:rPr lang="ur-PK"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بال جبریل</a:t>
            </a:r>
          </a:p>
          <a:p>
            <a:pPr algn="ctr"/>
            <a:endParaRPr lang="ur-PK"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endParaRPr lang="en-US"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9" name="Picture 8" descr="71ihGefDhTL.jpg"/>
          <p:cNvPicPr>
            <a:picLocks noChangeAspect="1"/>
          </p:cNvPicPr>
          <p:nvPr/>
        </p:nvPicPr>
        <p:blipFill>
          <a:blip r:embed="rId3" cstate="print"/>
          <a:stretch>
            <a:fillRect/>
          </a:stretch>
        </p:blipFill>
        <p:spPr>
          <a:xfrm>
            <a:off x="5420872" y="2495551"/>
            <a:ext cx="1760978" cy="2514599"/>
          </a:xfrm>
          <a:prstGeom prst="rect">
            <a:avLst/>
          </a:prstGeom>
        </p:spPr>
      </p:pic>
      <p:pic>
        <p:nvPicPr>
          <p:cNvPr id="10" name="Picture 9" descr="download (2).jpg"/>
          <p:cNvPicPr>
            <a:picLocks noChangeAspect="1"/>
          </p:cNvPicPr>
          <p:nvPr/>
        </p:nvPicPr>
        <p:blipFill>
          <a:blip r:embed="rId4"/>
          <a:stretch>
            <a:fillRect/>
          </a:stretch>
        </p:blipFill>
        <p:spPr>
          <a:xfrm>
            <a:off x="4038600" y="5007251"/>
            <a:ext cx="1447800" cy="1841224"/>
          </a:xfrm>
          <a:prstGeom prst="rect">
            <a:avLst/>
          </a:prstGeom>
        </p:spPr>
      </p:pic>
      <p:pic>
        <p:nvPicPr>
          <p:cNvPr id="11" name="Picture 10" descr="ffa230a9837ff6f0d052175a91d8b6e8.jpg"/>
          <p:cNvPicPr>
            <a:picLocks noChangeAspect="1"/>
          </p:cNvPicPr>
          <p:nvPr/>
        </p:nvPicPr>
        <p:blipFill>
          <a:blip r:embed="rId5"/>
          <a:stretch>
            <a:fillRect/>
          </a:stretch>
        </p:blipFill>
        <p:spPr>
          <a:xfrm>
            <a:off x="7246620" y="2514600"/>
            <a:ext cx="1887855" cy="24384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r-PK"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ان کے اشعار اور پیغام</a:t>
            </a:r>
            <a:endParaRPr lang="en-US"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3" name="Content Placeholder 2"/>
          <p:cNvSpPr>
            <a:spLocks noGrp="1"/>
          </p:cNvSpPr>
          <p:nvPr>
            <p:ph idx="1"/>
          </p:nvPr>
        </p:nvSpPr>
        <p:spPr/>
        <p:txBody>
          <a:bodyPr/>
          <a:lstStyle/>
          <a:p>
            <a:pPr algn="r">
              <a:buNone/>
            </a:pPr>
            <a:endParaRPr lang="ur-PK" sz="2400" dirty="0" smtClean="0">
              <a:ln w="10160">
                <a:solidFill>
                  <a:schemeClr val="accent1"/>
                </a:solidFill>
                <a:prstDash val="solid"/>
              </a:ln>
              <a:solidFill>
                <a:srgbClr val="FFFFFF"/>
              </a:solidFill>
              <a:effectLst>
                <a:outerShdw blurRad="38100" dist="32000" dir="5400000" algn="tl">
                  <a:srgbClr val="000000">
                    <a:alpha val="30000"/>
                  </a:srgbClr>
                </a:outerShdw>
              </a:effectLst>
            </a:endParaRPr>
          </a:p>
          <a:p>
            <a:pPr algn="r">
              <a:buNone/>
            </a:pPr>
            <a:r>
              <a:rPr lang="ur-PK" sz="2400" dirty="0" smtClean="0">
                <a:ln w="10160">
                  <a:solidFill>
                    <a:schemeClr val="accent1"/>
                  </a:solidFill>
                  <a:prstDash val="solid"/>
                </a:ln>
                <a:solidFill>
                  <a:srgbClr val="FFFFFF"/>
                </a:solidFill>
                <a:effectLst>
                  <a:outerShdw blurRad="38100" dist="32000" dir="5400000" algn="tl">
                    <a:srgbClr val="000000">
                      <a:alpha val="30000"/>
                    </a:srgbClr>
                  </a:outerShdw>
                </a:effectLst>
              </a:rPr>
              <a:t>اقبال مشرق کو ایک ایسی خودی سے آشنا کرانا چاہتے تھے جسمیں:</a:t>
            </a:r>
          </a:p>
          <a:p>
            <a:pPr algn="ctr">
              <a:buNone/>
            </a:pPr>
            <a:r>
              <a:rPr lang="ur-PK" sz="2800" dirty="0" smtClean="0">
                <a:ln w="10160">
                  <a:solidFill>
                    <a:schemeClr val="accent1"/>
                  </a:solidFill>
                  <a:prstDash val="solid"/>
                </a:ln>
                <a:solidFill>
                  <a:srgbClr val="FFFFFF"/>
                </a:solidFill>
                <a:effectLst>
                  <a:outerShdw blurRad="38100" dist="32000" dir="5400000" algn="tl">
                    <a:srgbClr val="000000">
                      <a:alpha val="30000"/>
                    </a:srgbClr>
                  </a:outerShdw>
                </a:effectLst>
              </a:rPr>
              <a:t>خودی کو کر بلند اتنا کے ہر تقدیر سے پہلے </a:t>
            </a:r>
          </a:p>
          <a:p>
            <a:pPr algn="ctr">
              <a:buNone/>
            </a:pPr>
            <a:r>
              <a:rPr lang="ur-PK" sz="2800" dirty="0" smtClean="0">
                <a:ln w="10160">
                  <a:solidFill>
                    <a:schemeClr val="accent1"/>
                  </a:solidFill>
                  <a:prstDash val="solid"/>
                </a:ln>
                <a:solidFill>
                  <a:srgbClr val="FFFFFF"/>
                </a:solidFill>
                <a:effectLst>
                  <a:outerShdw blurRad="38100" dist="32000" dir="5400000" algn="tl">
                    <a:srgbClr val="000000">
                      <a:alpha val="30000"/>
                    </a:srgbClr>
                  </a:outerShdw>
                </a:effectLst>
              </a:rPr>
              <a:t>خدا بندے سے خود پوچھے بتا تیری رضا کیا ہے</a:t>
            </a:r>
          </a:p>
          <a:p>
            <a:pPr algn="ctr">
              <a:buNone/>
            </a:pPr>
            <a:endParaRPr lang="ur-PK" sz="2800" dirty="0" smtClean="0">
              <a:ln w="10160">
                <a:solidFill>
                  <a:schemeClr val="accent1"/>
                </a:solidFill>
                <a:prstDash val="solid"/>
              </a:ln>
              <a:solidFill>
                <a:srgbClr val="FFFFFF"/>
              </a:solidFill>
              <a:effectLst>
                <a:outerShdw blurRad="38100" dist="32000" dir="5400000" algn="tl">
                  <a:srgbClr val="000000">
                    <a:alpha val="30000"/>
                  </a:srgbClr>
                </a:outerShdw>
              </a:effectLst>
            </a:endParaRPr>
          </a:p>
          <a:p>
            <a:pPr algn="r">
              <a:buNone/>
            </a:pPr>
            <a:r>
              <a:rPr lang="ur-PK" sz="2400" dirty="0" smtClean="0">
                <a:ln w="10160">
                  <a:solidFill>
                    <a:schemeClr val="accent1"/>
                  </a:solidFill>
                  <a:prstDash val="solid"/>
                </a:ln>
                <a:solidFill>
                  <a:srgbClr val="FFFFFF"/>
                </a:solidFill>
                <a:effectLst>
                  <a:outerShdw blurRad="38100" dist="32000" dir="5400000" algn="tl">
                    <a:srgbClr val="000000">
                      <a:alpha val="30000"/>
                    </a:srgbClr>
                  </a:outerShdw>
                </a:effectLst>
              </a:rPr>
              <a:t>اقبال نے تو یہاں تک سمجھانے کی کوشش کی ہے:</a:t>
            </a:r>
          </a:p>
          <a:p>
            <a:pPr algn="ctr">
              <a:buNone/>
            </a:pPr>
            <a:r>
              <a:rPr lang="ur-PK" sz="2800" dirty="0" smtClean="0">
                <a:ln w="10160">
                  <a:solidFill>
                    <a:schemeClr val="accent1"/>
                  </a:solidFill>
                  <a:prstDash val="solid"/>
                </a:ln>
                <a:solidFill>
                  <a:srgbClr val="FFFFFF"/>
                </a:solidFill>
                <a:effectLst>
                  <a:outerShdw blurRad="38100" dist="32000" dir="5400000" algn="tl">
                    <a:srgbClr val="000000">
                      <a:alpha val="30000"/>
                    </a:srgbClr>
                  </a:outerShdw>
                </a:effectLst>
              </a:rPr>
              <a:t>اپنے من میں ڈوب کے پا جا سراغ زندگی</a:t>
            </a:r>
          </a:p>
          <a:p>
            <a:pPr algn="ctr">
              <a:buNone/>
            </a:pPr>
            <a:r>
              <a:rPr lang="ur-PK" sz="2800" dirty="0" smtClean="0">
                <a:ln w="10160">
                  <a:solidFill>
                    <a:schemeClr val="accent1"/>
                  </a:solidFill>
                  <a:prstDash val="solid"/>
                </a:ln>
                <a:solidFill>
                  <a:srgbClr val="FFFFFF"/>
                </a:solidFill>
                <a:effectLst>
                  <a:outerShdw blurRad="38100" dist="32000" dir="5400000" algn="tl">
                    <a:srgbClr val="000000">
                      <a:alpha val="30000"/>
                    </a:srgbClr>
                  </a:outerShdw>
                </a:effectLst>
              </a:rPr>
              <a:t>تو اگر میرا نہیں بنتا نہ بن اپنا تو بن</a:t>
            </a:r>
            <a:endParaRPr lang="en-US" sz="2800" dirty="0">
              <a:ln w="10160">
                <a:solidFill>
                  <a:schemeClr val="accent1"/>
                </a:solidFill>
                <a:prstDash val="solid"/>
              </a:ln>
              <a:solidFill>
                <a:srgbClr val="FFFFFF"/>
              </a:solidFill>
              <a:effectLst>
                <a:outerShdw blurRad="38100" dist="32000" dir="5400000" algn="tl">
                  <a:srgbClr val="000000">
                    <a:alpha val="30000"/>
                  </a:srgbClr>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llama-Iqbal-at-a-reception-given-by-National-League-London.jpg"/>
          <p:cNvPicPr>
            <a:picLocks noGrp="1" noChangeAspect="1"/>
          </p:cNvPicPr>
          <p:nvPr>
            <p:ph idx="1"/>
          </p:nvPr>
        </p:nvPicPr>
        <p:blipFill>
          <a:blip r:embed="rId2"/>
          <a:stretch>
            <a:fillRect/>
          </a:stretch>
        </p:blipFill>
        <p:spPr>
          <a:xfrm>
            <a:off x="5943600" y="-1"/>
            <a:ext cx="3200400" cy="2405599"/>
          </a:xfrm>
        </p:spPr>
      </p:pic>
      <p:pic>
        <p:nvPicPr>
          <p:cNvPr id="6" name="Picture 5" descr="Allama-Iqbal-at-a-reception-in-London.jpg"/>
          <p:cNvPicPr>
            <a:picLocks noChangeAspect="1"/>
          </p:cNvPicPr>
          <p:nvPr/>
        </p:nvPicPr>
        <p:blipFill>
          <a:blip r:embed="rId3"/>
          <a:stretch>
            <a:fillRect/>
          </a:stretch>
        </p:blipFill>
        <p:spPr>
          <a:xfrm>
            <a:off x="3581400" y="2438400"/>
            <a:ext cx="2897614" cy="1981200"/>
          </a:xfrm>
          <a:prstGeom prst="rect">
            <a:avLst/>
          </a:prstGeom>
        </p:spPr>
      </p:pic>
      <p:pic>
        <p:nvPicPr>
          <p:cNvPr id="7" name="Picture 6" descr="iqbal-praying.jpg"/>
          <p:cNvPicPr>
            <a:picLocks noChangeAspect="1"/>
          </p:cNvPicPr>
          <p:nvPr/>
        </p:nvPicPr>
        <p:blipFill>
          <a:blip r:embed="rId4"/>
          <a:stretch>
            <a:fillRect/>
          </a:stretch>
        </p:blipFill>
        <p:spPr>
          <a:xfrm>
            <a:off x="0" y="3896107"/>
            <a:ext cx="3505200" cy="2961894"/>
          </a:xfrm>
          <a:prstGeom prst="rect">
            <a:avLst/>
          </a:prstGeom>
        </p:spPr>
      </p:pic>
      <p:pic>
        <p:nvPicPr>
          <p:cNvPr id="8" name="Picture 7" descr="Iqbal-Rare-Images.jpg"/>
          <p:cNvPicPr>
            <a:picLocks noChangeAspect="1"/>
          </p:cNvPicPr>
          <p:nvPr/>
        </p:nvPicPr>
        <p:blipFill>
          <a:blip r:embed="rId5"/>
          <a:stretch>
            <a:fillRect/>
          </a:stretch>
        </p:blipFill>
        <p:spPr>
          <a:xfrm>
            <a:off x="5981700" y="4419600"/>
            <a:ext cx="3162300" cy="2438399"/>
          </a:xfrm>
          <a:prstGeom prst="rect">
            <a:avLst/>
          </a:prstGeom>
        </p:spPr>
      </p:pic>
      <p:pic>
        <p:nvPicPr>
          <p:cNvPr id="9" name="Picture 8" descr="Pic_iqbal_006.jpg"/>
          <p:cNvPicPr>
            <a:picLocks noChangeAspect="1"/>
          </p:cNvPicPr>
          <p:nvPr/>
        </p:nvPicPr>
        <p:blipFill>
          <a:blip r:embed="rId6"/>
          <a:stretch>
            <a:fillRect/>
          </a:stretch>
        </p:blipFill>
        <p:spPr>
          <a:xfrm>
            <a:off x="0" y="0"/>
            <a:ext cx="4032250" cy="2422043"/>
          </a:xfrm>
          <a:prstGeom prst="rect">
            <a:avLst/>
          </a:prstGeom>
        </p:spPr>
      </p:pic>
      <p:sp>
        <p:nvSpPr>
          <p:cNvPr id="10" name="TextBox 9"/>
          <p:cNvSpPr txBox="1"/>
          <p:nvPr/>
        </p:nvSpPr>
        <p:spPr>
          <a:xfrm>
            <a:off x="3810000" y="4114800"/>
            <a:ext cx="2438400" cy="276999"/>
          </a:xfrm>
          <a:prstGeom prst="rect">
            <a:avLst/>
          </a:prstGeom>
          <a:noFill/>
        </p:spPr>
        <p:txBody>
          <a:bodyPr wrap="square" rtlCol="0">
            <a:spAutoFit/>
          </a:bodyPr>
          <a:lstStyle/>
          <a:p>
            <a:r>
              <a:rPr lang="en-US" sz="1200" b="1" i="1" dirty="0" smtClean="0">
                <a:solidFill>
                  <a:schemeClr val="bg1"/>
                </a:solidFill>
              </a:rPr>
              <a:t>IQBAL IN LONDON FOR RECEPTION</a:t>
            </a:r>
            <a:endParaRPr lang="en-US" sz="1200" b="1" i="1" dirty="0">
              <a:solidFill>
                <a:schemeClr val="bg1"/>
              </a:solidFill>
            </a:endParaRPr>
          </a:p>
        </p:txBody>
      </p:sp>
      <p:sp>
        <p:nvSpPr>
          <p:cNvPr id="11" name="TextBox 10"/>
          <p:cNvSpPr txBox="1"/>
          <p:nvPr/>
        </p:nvSpPr>
        <p:spPr>
          <a:xfrm>
            <a:off x="6553200" y="2057400"/>
            <a:ext cx="2514600" cy="381000"/>
          </a:xfrm>
          <a:prstGeom prst="rect">
            <a:avLst/>
          </a:prstGeom>
          <a:noFill/>
        </p:spPr>
        <p:txBody>
          <a:bodyPr wrap="square" rtlCol="0">
            <a:spAutoFit/>
          </a:bodyPr>
          <a:lstStyle/>
          <a:p>
            <a:r>
              <a:rPr lang="en-US" b="1" dirty="0" smtClean="0">
                <a:solidFill>
                  <a:schemeClr val="bg1"/>
                </a:solidFill>
              </a:rPr>
              <a:t>IQBAL WITH FRIENDS</a:t>
            </a:r>
            <a:endParaRPr lang="en-US" b="1" dirty="0">
              <a:solidFill>
                <a:schemeClr val="bg1"/>
              </a:solidFill>
            </a:endParaRPr>
          </a:p>
        </p:txBody>
      </p:sp>
      <p:sp>
        <p:nvSpPr>
          <p:cNvPr id="12" name="TextBox 11"/>
          <p:cNvSpPr txBox="1"/>
          <p:nvPr/>
        </p:nvSpPr>
        <p:spPr>
          <a:xfrm>
            <a:off x="0" y="5934670"/>
            <a:ext cx="3505200" cy="1107996"/>
          </a:xfrm>
          <a:prstGeom prst="rect">
            <a:avLst/>
          </a:prstGeom>
          <a:noFill/>
        </p:spPr>
        <p:txBody>
          <a:bodyPr wrap="square" rtlCol="0">
            <a:spAutoFit/>
          </a:bodyPr>
          <a:lstStyle/>
          <a:p>
            <a:endParaRPr lang="en-US" sz="1200" b="1" dirty="0" smtClean="0"/>
          </a:p>
          <a:p>
            <a:r>
              <a:rPr lang="en-US" sz="1200" b="1" dirty="0" smtClean="0"/>
              <a:t>Allama Iqbal Was A Devoted Muslim. In This Picture, He Is Seen Kneeling On A Prayer Mat Saying His Prayers</a:t>
            </a:r>
          </a:p>
          <a:p>
            <a:endParaRPr lang="en-US" dirty="0"/>
          </a:p>
        </p:txBody>
      </p:sp>
      <p:sp>
        <p:nvSpPr>
          <p:cNvPr id="13" name="TextBox 12"/>
          <p:cNvSpPr txBox="1"/>
          <p:nvPr/>
        </p:nvSpPr>
        <p:spPr>
          <a:xfrm>
            <a:off x="0" y="1600200"/>
            <a:ext cx="4038600" cy="1107996"/>
          </a:xfrm>
          <a:prstGeom prst="rect">
            <a:avLst/>
          </a:prstGeom>
          <a:noFill/>
        </p:spPr>
        <p:txBody>
          <a:bodyPr wrap="square" rtlCol="0">
            <a:spAutoFit/>
          </a:bodyPr>
          <a:lstStyle/>
          <a:p>
            <a:endParaRPr lang="en-US" sz="1200" b="1" dirty="0" smtClean="0">
              <a:solidFill>
                <a:schemeClr val="bg1"/>
              </a:solidFill>
            </a:endParaRPr>
          </a:p>
          <a:p>
            <a:endParaRPr lang="en-US" sz="1200" b="1" dirty="0" smtClean="0">
              <a:solidFill>
                <a:schemeClr val="bg1"/>
              </a:solidFill>
            </a:endParaRPr>
          </a:p>
          <a:p>
            <a:r>
              <a:rPr lang="en-US" sz="1200" b="1" dirty="0" smtClean="0">
                <a:solidFill>
                  <a:schemeClr val="bg1"/>
                </a:solidFill>
              </a:rPr>
              <a:t>A View Of The Conference In Jerusalem. Iqbal Is Seen Sitting On The Extreme Right In The First Row(1931)</a:t>
            </a:r>
          </a:p>
          <a:p>
            <a:endParaRPr lang="en-US" dirty="0"/>
          </a:p>
        </p:txBody>
      </p:sp>
      <p:sp>
        <p:nvSpPr>
          <p:cNvPr id="14" name="TextBox 13"/>
          <p:cNvSpPr txBox="1"/>
          <p:nvPr/>
        </p:nvSpPr>
        <p:spPr>
          <a:xfrm>
            <a:off x="6172200" y="6488668"/>
            <a:ext cx="2971800" cy="369332"/>
          </a:xfrm>
          <a:prstGeom prst="rect">
            <a:avLst/>
          </a:prstGeom>
          <a:noFill/>
        </p:spPr>
        <p:txBody>
          <a:bodyPr wrap="square" rtlCol="0">
            <a:spAutoFit/>
          </a:bodyPr>
          <a:lstStyle/>
          <a:p>
            <a:r>
              <a:rPr lang="en-US" b="1" dirty="0" smtClean="0">
                <a:solidFill>
                  <a:schemeClr val="bg1"/>
                </a:solidFill>
              </a:rPr>
              <a:t>MORE RARE PICTURES</a:t>
            </a:r>
            <a:endParaRPr lang="en-US" b="1"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ur-PK"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تاریخ وفات : 21 اپریل، 1938ء</a:t>
            </a:r>
            <a:endParaRPr lang="en-US"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pic>
        <p:nvPicPr>
          <p:cNvPr id="5" name="Picture Placeholder 4" descr="8693030.jpg"/>
          <p:cNvPicPr>
            <a:picLocks noGrp="1" noChangeAspect="1"/>
          </p:cNvPicPr>
          <p:nvPr>
            <p:ph type="pic" idx="1"/>
          </p:nvPr>
        </p:nvPicPr>
        <p:blipFill>
          <a:blip r:embed="rId2"/>
          <a:srcRect l="5606" r="5606"/>
          <a:stretch>
            <a:fillRect/>
          </a:stretch>
        </p:blip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2">
            <a:schemeClr val="accent1"/>
          </a:lnRef>
          <a:fillRef idx="1">
            <a:schemeClr val="lt1"/>
          </a:fillRef>
          <a:effectRef idx="0">
            <a:schemeClr val="accent1"/>
          </a:effectRef>
          <a:fontRef idx="minor">
            <a:schemeClr val="dk1"/>
          </a:fontRef>
        </p:style>
        <p:txBody>
          <a:bodyPr/>
          <a:lstStyle/>
          <a:p>
            <a:r>
              <a:rPr lang="ur-P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شکریہ</a:t>
            </a:r>
            <a:r>
              <a:rPr lang="en-US" dirty="0" smtClean="0"/>
              <a:t/>
            </a:r>
            <a:br>
              <a:rPr lang="en-US" dirty="0" smtClean="0"/>
            </a:br>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Thank You </a:t>
            </a:r>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TotalTime>
  <Words>394</Words>
  <Application>Microsoft Office PowerPoint</Application>
  <PresentationFormat>On-screen Show (4:3)</PresentationFormat>
  <Paragraphs>76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YASHODA GIRLS ARTS &amp; COMMERCE COLLEGE, SNEH NAGAR, NAGPUR DEPARTMENT OF URDU</vt:lpstr>
      <vt:lpstr>Basic details of Dr.Allama Iqbal ڈاکٹر علامہ اقبال کی بنیادی معلومات</vt:lpstr>
      <vt:lpstr>شعر و اشعار اور ان کی تصانیف</vt:lpstr>
      <vt:lpstr>An old image of Dr. ALLAMA IQBAL</vt:lpstr>
      <vt:lpstr>کتابیں</vt:lpstr>
      <vt:lpstr>ان کے اشعار اور پیغام</vt:lpstr>
      <vt:lpstr>Slide 7</vt:lpstr>
      <vt:lpstr>تاریخ وفات : 21 اپریل، 1938ء</vt:lpstr>
      <vt:lpstr>شکریہ 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micron</dc:creator>
  <cp:lastModifiedBy>Saim Bhai</cp:lastModifiedBy>
  <cp:revision>30</cp:revision>
  <dcterms:created xsi:type="dcterms:W3CDTF">2022-11-25T15:14:25Z</dcterms:created>
  <dcterms:modified xsi:type="dcterms:W3CDTF">2024-03-10T05:57:23Z</dcterms:modified>
</cp:coreProperties>
</file>