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1" d="100"/>
          <a:sy n="71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952C-4834-4A21-A6DF-53EA8D94405D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8FED-DA31-48E5-8EF3-F984F8C1D8A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38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952C-4834-4A21-A6DF-53EA8D94405D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8FED-DA31-48E5-8EF3-F984F8C1D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23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952C-4834-4A21-A6DF-53EA8D94405D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8FED-DA31-48E5-8EF3-F984F8C1D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22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952C-4834-4A21-A6DF-53EA8D94405D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8FED-DA31-48E5-8EF3-F984F8C1D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75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952C-4834-4A21-A6DF-53EA8D94405D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8FED-DA31-48E5-8EF3-F984F8C1D8A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88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952C-4834-4A21-A6DF-53EA8D94405D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8FED-DA31-48E5-8EF3-F984F8C1D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94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952C-4834-4A21-A6DF-53EA8D94405D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8FED-DA31-48E5-8EF3-F984F8C1D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4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952C-4834-4A21-A6DF-53EA8D94405D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8FED-DA31-48E5-8EF3-F984F8C1D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6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952C-4834-4A21-A6DF-53EA8D94405D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8FED-DA31-48E5-8EF3-F984F8C1D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45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1B4952C-4834-4A21-A6DF-53EA8D94405D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DC8FED-DA31-48E5-8EF3-F984F8C1D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48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4952C-4834-4A21-A6DF-53EA8D94405D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C8FED-DA31-48E5-8EF3-F984F8C1D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50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1B4952C-4834-4A21-A6DF-53EA8D94405D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EDC8FED-DA31-48E5-8EF3-F984F8C1D8A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41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257C580-4399-4795-BFDF-CB7679712DE1}"/>
              </a:ext>
            </a:extLst>
          </p:cNvPr>
          <p:cNvSpPr txBox="1"/>
          <p:nvPr/>
        </p:nvSpPr>
        <p:spPr>
          <a:xfrm>
            <a:off x="212651" y="170121"/>
            <a:ext cx="11376837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mr-IN" sz="5400" dirty="0">
                <a:solidFill>
                  <a:schemeClr val="accent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यशोदा गर्ल्स आर्ट्स &amp; कॉमर्स कॉलेज, </a:t>
            </a:r>
          </a:p>
          <a:p>
            <a:pPr algn="ctr"/>
            <a:r>
              <a:rPr lang="mr-IN" sz="5400" dirty="0">
                <a:solidFill>
                  <a:schemeClr val="accent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स्नेह नगर, नागपूर </a:t>
            </a:r>
            <a:br>
              <a:rPr lang="mr-IN" sz="5400" dirty="0">
                <a:solidFill>
                  <a:schemeClr val="accent2"/>
                </a:solidFill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mr-IN" sz="5400" dirty="0">
                <a:solidFill>
                  <a:schemeClr val="accent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br>
              <a:rPr lang="mr-IN" sz="5400" dirty="0">
                <a:solidFill>
                  <a:schemeClr val="accent2"/>
                </a:solidFill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mr-IN" sz="5400" dirty="0">
                <a:solidFill>
                  <a:schemeClr val="accent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विषय – तुलनात्मक राजकारणाचा व्यवस्थावदी दृष्टिकोण </a:t>
            </a:r>
          </a:p>
          <a:p>
            <a:pPr algn="ctr"/>
            <a:r>
              <a:rPr lang="mr-IN" sz="5400" dirty="0">
                <a:solidFill>
                  <a:schemeClr val="accent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				</a:t>
            </a:r>
          </a:p>
          <a:p>
            <a:pPr algn="ctr"/>
            <a:r>
              <a:rPr lang="mr-IN" sz="5400" dirty="0">
                <a:solidFill>
                  <a:schemeClr val="accent2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डॉ. शरद सांबारे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78591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28C09E7-5507-4B8B-A9CB-86BFD5916077}"/>
              </a:ext>
            </a:extLst>
          </p:cNvPr>
          <p:cNvSpPr txBox="1"/>
          <p:nvPr/>
        </p:nvSpPr>
        <p:spPr>
          <a:xfrm>
            <a:off x="3049121" y="3223559"/>
            <a:ext cx="609824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mr-IN" sz="4000" dirty="0">
                <a:solidFill>
                  <a:srgbClr val="92D05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धन्यवाद </a:t>
            </a:r>
            <a:endParaRPr lang="en-US" sz="4000" dirty="0">
              <a:solidFill>
                <a:srgbClr val="92D050"/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851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5D959F4-6A6A-46C9-95D6-1AFE46DB273B}"/>
              </a:ext>
            </a:extLst>
          </p:cNvPr>
          <p:cNvSpPr txBox="1"/>
          <p:nvPr/>
        </p:nvSpPr>
        <p:spPr>
          <a:xfrm>
            <a:off x="404037" y="318977"/>
            <a:ext cx="11525693" cy="61401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hi-IN" sz="3200" dirty="0">
                <a:solidFill>
                  <a:srgbClr val="00B05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विषय प्रवेष:-</a:t>
            </a:r>
            <a:endParaRPr lang="en-US" sz="3200" dirty="0">
              <a:solidFill>
                <a:srgbClr val="00B050"/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457200" marR="0" indent="-4572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n-US" sz="3200" dirty="0"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	</a:t>
            </a:r>
            <a:r>
              <a:rPr lang="hi-IN" sz="3600" dirty="0">
                <a:solidFill>
                  <a:srgbClr val="0070C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तुलनात्मक राजकारणाचा अभ्यास करीत असतांना व्यवस्थावादी दृष्टिकोन आपल्याला पाहायचा </a:t>
            </a:r>
            <a:r>
              <a:rPr lang="mr-IN" sz="3600" dirty="0">
                <a:solidFill>
                  <a:srgbClr val="0070C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  	</a:t>
            </a:r>
            <a:r>
              <a:rPr lang="hi-IN" sz="3600" dirty="0">
                <a:solidFill>
                  <a:srgbClr val="0070C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आहे. त्या अगोदर दृष्टिकोन म्हणजे काय याची माहीती आपण घेवूया.</a:t>
            </a:r>
            <a:endParaRPr lang="en-US" sz="3600" dirty="0">
              <a:solidFill>
                <a:srgbClr val="0070C0"/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457200" marR="0" indent="-4572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n-US" sz="3600" dirty="0">
                <a:solidFill>
                  <a:srgbClr val="0070C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	</a:t>
            </a:r>
            <a:r>
              <a:rPr lang="hi-IN" sz="3600" dirty="0">
                <a:solidFill>
                  <a:srgbClr val="0070C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अभ्यासकाने एखादया राजकीय बाबींचा किंवा संपूर्ण राजकीय व्यवस्थेचा अभ्यास करण्यासाठी </a:t>
            </a:r>
            <a:r>
              <a:rPr lang="mr-IN" sz="3600" dirty="0">
                <a:solidFill>
                  <a:srgbClr val="0070C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	</a:t>
            </a:r>
            <a:r>
              <a:rPr lang="hi-IN" sz="3600" dirty="0">
                <a:solidFill>
                  <a:srgbClr val="0070C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कोणती संकल्पना गृहीत धरली आहे. किंवा आपल्या अभ्यासासाठी क</a:t>
            </a:r>
            <a:r>
              <a:rPr lang="mr-IN" sz="3600" dirty="0">
                <a:solidFill>
                  <a:srgbClr val="0070C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शा</a:t>
            </a:r>
            <a:r>
              <a:rPr lang="hi-IN" sz="3600" dirty="0">
                <a:solidFill>
                  <a:srgbClr val="0070C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ची निवड केली आहे</a:t>
            </a:r>
            <a:r>
              <a:rPr lang="mr-IN" sz="3600" dirty="0">
                <a:solidFill>
                  <a:srgbClr val="0070C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,</a:t>
            </a:r>
            <a:r>
              <a:rPr lang="hi-IN" sz="3600" dirty="0">
                <a:solidFill>
                  <a:srgbClr val="0070C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 </a:t>
            </a:r>
            <a:r>
              <a:rPr lang="mr-IN" sz="3600" dirty="0">
                <a:solidFill>
                  <a:srgbClr val="0070C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	</a:t>
            </a:r>
            <a:r>
              <a:rPr lang="hi-IN" sz="3600" dirty="0">
                <a:solidFill>
                  <a:srgbClr val="0070C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याला दृष्टिकोन म्हटले जाते. </a:t>
            </a:r>
            <a:endParaRPr lang="mr-IN" sz="3600" dirty="0">
              <a:solidFill>
                <a:srgbClr val="0070C0"/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457200" marR="0" indent="-4572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mr-IN" sz="3600" dirty="0">
                <a:solidFill>
                  <a:srgbClr val="0070C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      </a:t>
            </a:r>
            <a:r>
              <a:rPr lang="hi-IN" sz="3600" dirty="0">
                <a:solidFill>
                  <a:srgbClr val="0070C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वेगळया </a:t>
            </a:r>
            <a:r>
              <a:rPr lang="mr-IN" sz="3600" dirty="0">
                <a:solidFill>
                  <a:srgbClr val="0070C0"/>
                </a:solidFill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श </a:t>
            </a:r>
            <a:r>
              <a:rPr lang="hi-IN" sz="3600" dirty="0">
                <a:solidFill>
                  <a:srgbClr val="0070C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ब्दात सांगायचे म्हणजे विषयाकडे बघण्याची अभ्यासकाची भूमिका म्हणजेच त्याने </a:t>
            </a:r>
            <a:r>
              <a:rPr lang="mr-IN" sz="3600" dirty="0">
                <a:solidFill>
                  <a:srgbClr val="0070C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    	</a:t>
            </a:r>
            <a:r>
              <a:rPr lang="hi-IN" sz="3600" dirty="0">
                <a:solidFill>
                  <a:srgbClr val="0070C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स्वीकारलेला त्या विषयीचा दृष्टिकोन होय. एखादी संकल्पना मध्यवर्ती समजून तिच्या अनु</a:t>
            </a:r>
            <a:r>
              <a:rPr lang="mr-IN" sz="3600" dirty="0">
                <a:solidFill>
                  <a:srgbClr val="0070C0"/>
                </a:solidFill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शं</a:t>
            </a:r>
            <a:r>
              <a:rPr lang="hi-IN" sz="3600" dirty="0">
                <a:solidFill>
                  <a:srgbClr val="0070C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गाने सर्व </a:t>
            </a:r>
            <a:r>
              <a:rPr lang="mr-IN" sz="3600" dirty="0">
                <a:solidFill>
                  <a:srgbClr val="0070C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	</a:t>
            </a:r>
            <a:r>
              <a:rPr lang="hi-IN" sz="3600" dirty="0">
                <a:solidFill>
                  <a:srgbClr val="0070C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राजकीय क्रिया आणि प्रक्रियांचा अभ्यास केला जाऊ </a:t>
            </a:r>
            <a:r>
              <a:rPr lang="mr-IN" sz="3600" dirty="0">
                <a:solidFill>
                  <a:srgbClr val="0070C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श</a:t>
            </a:r>
            <a:r>
              <a:rPr lang="hi-IN" sz="3600" dirty="0">
                <a:solidFill>
                  <a:srgbClr val="0070C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कतो. </a:t>
            </a:r>
            <a:endParaRPr lang="en-US" sz="3600" dirty="0">
              <a:solidFill>
                <a:srgbClr val="0070C0"/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589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05A77B5-CDD2-4AE4-ACC0-817EFA467FB1}"/>
              </a:ext>
            </a:extLst>
          </p:cNvPr>
          <p:cNvSpPr txBox="1"/>
          <p:nvPr/>
        </p:nvSpPr>
        <p:spPr>
          <a:xfrm>
            <a:off x="0" y="1"/>
            <a:ext cx="12036057" cy="67823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hi-IN" sz="3600" dirty="0">
                <a:solidFill>
                  <a:srgbClr val="92D05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प्रास्ताविक:-</a:t>
            </a:r>
            <a:endParaRPr lang="en-US" sz="3600" dirty="0">
              <a:solidFill>
                <a:srgbClr val="92D050"/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571500" marR="0" indent="-571500" algn="just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en-US" sz="3600" dirty="0"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	</a:t>
            </a: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20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 व्या </a:t>
            </a:r>
            <a:r>
              <a:rPr lang="mr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श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तकात ज्या नविन संकल्पना राज्य</a:t>
            </a:r>
            <a:r>
              <a:rPr lang="mr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शा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स्त्रात निर्माण झाला</a:t>
            </a:r>
            <a:r>
              <a:rPr lang="mr-IN" sz="3600" dirty="0">
                <a:solidFill>
                  <a:schemeClr val="bg2">
                    <a:lumMod val="75000"/>
                  </a:schemeClr>
                </a:solidFill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त्यापैकी राजकीय </a:t>
            </a:r>
            <a:r>
              <a:rPr lang="mr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	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व्यवस्था ही संकल्पना अति</a:t>
            </a:r>
            <a:r>
              <a:rPr lang="mr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श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य महत्वाची व लोकप्रिय ठरली. </a:t>
            </a:r>
            <a:endParaRPr lang="mr-IN" sz="3600" dirty="0">
              <a:solidFill>
                <a:schemeClr val="bg2">
                  <a:lumMod val="75000"/>
                </a:schemeClr>
              </a:solidFill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571500" marR="0" indent="-571500" algn="just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mr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   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राजकीय व्यवस्थेचा माध्यमातून संपूर्ण राज्यषास्त्राचा अभ्यास करता येवू </a:t>
            </a:r>
            <a:r>
              <a:rPr lang="mr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श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कतो. असा </a:t>
            </a:r>
            <a:r>
              <a:rPr lang="mr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	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दृष्टिकोन निर्माण झाला. </a:t>
            </a:r>
            <a:endParaRPr lang="mr-IN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571500" marR="0" indent="-571500" algn="just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mr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   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डेव्हिड ईस्टन याने ‘दि पोलीटिकल सिस्टीम’ हा ग्रंथ </a:t>
            </a:r>
            <a:r>
              <a:rPr lang="mr-IN" sz="3600" dirty="0">
                <a:solidFill>
                  <a:schemeClr val="bg2">
                    <a:lumMod val="75000"/>
                  </a:schemeClr>
                </a:solidFill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प्रकाशित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करून या दृष्टिकोनाला फार </a:t>
            </a:r>
            <a:r>
              <a:rPr lang="mr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	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मोठी चालना दिली. </a:t>
            </a:r>
            <a:endParaRPr lang="mr-IN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571500" marR="0" indent="-571500" algn="just"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mr-IN" sz="3600" dirty="0">
                <a:solidFill>
                  <a:schemeClr val="bg2">
                    <a:lumMod val="75000"/>
                  </a:schemeClr>
                </a:solidFill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   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इतकेच नव्हे तर राज्य</a:t>
            </a:r>
            <a:r>
              <a:rPr lang="mr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शा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स्त्राच्या अभ्यासात क्रांतीकारी बदल त्यातून घडून आले. परंपरागत राज्य</a:t>
            </a:r>
            <a:r>
              <a:rPr lang="mr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शा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स्त्रातील राज्य</a:t>
            </a: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,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राष्ट्र</a:t>
            </a: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, </a:t>
            </a:r>
            <a:r>
              <a:rPr lang="mr-IN" sz="3600" dirty="0">
                <a:solidFill>
                  <a:schemeClr val="bg2">
                    <a:lumMod val="75000"/>
                  </a:schemeClr>
                </a:solidFill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शा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सनसंस्था</a:t>
            </a: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,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राज्यघटना इत्यादी संस्थात्मक अर्थबोध करून </a:t>
            </a:r>
            <a:r>
              <a:rPr lang="mr-IN" sz="3600" dirty="0">
                <a:solidFill>
                  <a:schemeClr val="bg2">
                    <a:lumMod val="75000"/>
                  </a:schemeClr>
                </a:solidFill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देणाऱ्या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आणि त्यामुळे मर्यादित ठरलेल्या संकल्पनेऐवजी राजकीय व्यवस्था ही अत्यंत व्यापक संकल्पना आधुनिक राज्यषास्त्रात वापरण्यात येत आहे.</a:t>
            </a:r>
            <a:endParaRPr lang="en-US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677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1EF3E0F-333C-4797-ADED-50CF04178EFB}"/>
              </a:ext>
            </a:extLst>
          </p:cNvPr>
          <p:cNvSpPr txBox="1"/>
          <p:nvPr/>
        </p:nvSpPr>
        <p:spPr>
          <a:xfrm>
            <a:off x="1" y="148856"/>
            <a:ext cx="12014790" cy="5064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hi-IN" sz="3600" dirty="0">
                <a:solidFill>
                  <a:srgbClr val="00B05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राजकीय व्यवस्थेच्या </a:t>
            </a:r>
            <a:r>
              <a:rPr lang="mr-IN" sz="3600" dirty="0">
                <a:solidFill>
                  <a:srgbClr val="00B05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व्या</a:t>
            </a:r>
            <a:r>
              <a:rPr lang="hi-IN" sz="3600" dirty="0">
                <a:solidFill>
                  <a:srgbClr val="00B05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ख्या</a:t>
            </a:r>
            <a:endParaRPr lang="en-US" sz="3600" dirty="0">
              <a:solidFill>
                <a:srgbClr val="00B050"/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1)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डेविड ईस्टन:-</a:t>
            </a:r>
            <a:endParaRPr lang="en-US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	‘‘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अधिकृत निर्णय होऊन त्यांची बंधनकारकरीतीने अंमलबजावणी करणा</a:t>
            </a:r>
            <a:r>
              <a:rPr lang="mr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ऱ्या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 समाजातील क्रिया प्रतिक्रियात्मक व्यवस्थेला राजकीय व्यवस्था म्हणतात.’’</a:t>
            </a:r>
            <a:endParaRPr lang="en-US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2) </a:t>
            </a:r>
            <a:r>
              <a:rPr lang="mr-IN" sz="3600" dirty="0">
                <a:solidFill>
                  <a:schemeClr val="bg2">
                    <a:lumMod val="75000"/>
                  </a:schemeClr>
                </a:solidFill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रॉब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र्ट डहल:-</a:t>
            </a:r>
            <a:endParaRPr lang="en-US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	‘‘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राजकीय व्यवस्था ही मानवी संबंधाची अ</a:t>
            </a:r>
            <a:r>
              <a:rPr lang="mr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शी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 अर्थपूर्ण व्यवस्था आहे. की </a:t>
            </a:r>
            <a:r>
              <a:rPr lang="mr-IN" sz="3600" dirty="0">
                <a:solidFill>
                  <a:schemeClr val="bg2">
                    <a:lumMod val="75000"/>
                  </a:schemeClr>
                </a:solidFill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जी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च्या जडणघडणीत सत्ता</a:t>
            </a: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,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नियम व अधिकार सातत्याने समाविष्ट झालेले असते.</a:t>
            </a:r>
            <a:endParaRPr lang="en-US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572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6651BEB-2B73-469D-928E-94B0ACE5B3FF}"/>
              </a:ext>
            </a:extLst>
          </p:cNvPr>
          <p:cNvSpPr txBox="1"/>
          <p:nvPr/>
        </p:nvSpPr>
        <p:spPr>
          <a:xfrm>
            <a:off x="148856" y="170121"/>
            <a:ext cx="11887199" cy="37907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hi-IN" sz="3600" dirty="0">
                <a:solidFill>
                  <a:srgbClr val="92D05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राजकीय व्यवस्थेची लक्षणे</a:t>
            </a:r>
            <a:endParaRPr lang="en-US" sz="3600" dirty="0">
              <a:solidFill>
                <a:srgbClr val="92D050"/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1)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भागांची परस्पर निर्भरता</a:t>
            </a:r>
            <a:endParaRPr lang="en-US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2)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सिमा</a:t>
            </a:r>
            <a:endParaRPr lang="en-US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3)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पर्यावरण</a:t>
            </a:r>
            <a:endParaRPr lang="en-US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4)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वैध दंड</a:t>
            </a:r>
            <a:r>
              <a:rPr lang="mr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श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क्ती</a:t>
            </a:r>
            <a:endParaRPr lang="en-US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632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6637788-EE11-4CAD-B383-22D40A7BEA3D}"/>
              </a:ext>
            </a:extLst>
          </p:cNvPr>
          <p:cNvSpPr txBox="1"/>
          <p:nvPr/>
        </p:nvSpPr>
        <p:spPr>
          <a:xfrm>
            <a:off x="0" y="191386"/>
            <a:ext cx="12191999" cy="68521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hi-IN" sz="3600" dirty="0">
                <a:solidFill>
                  <a:srgbClr val="92D05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राजकीय व्यवस्थेची वैषिष्टये:-</a:t>
            </a:r>
            <a:endParaRPr lang="en-US" sz="3600" dirty="0">
              <a:solidFill>
                <a:srgbClr val="92D050"/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1)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राजकीय साधनांचे असमान नियंत्रण</a:t>
            </a:r>
            <a:endParaRPr lang="en-US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2)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राजकीय प्रभावाचा </a:t>
            </a:r>
            <a:r>
              <a:rPr lang="mr-IN" sz="3600" dirty="0">
                <a:solidFill>
                  <a:schemeClr val="bg2">
                    <a:lumMod val="75000"/>
                  </a:schemeClr>
                </a:solidFill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शो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ध</a:t>
            </a:r>
            <a:endParaRPr lang="en-US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3)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राजकीय प्रभावाचे असमान वाटप</a:t>
            </a:r>
            <a:endParaRPr lang="en-US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4)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संघर्षपूर्ण उद्दिष्टयांचे समाधान.</a:t>
            </a:r>
            <a:endParaRPr lang="en-US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5)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अधिमान्यतेची प्राप्ती</a:t>
            </a:r>
            <a:endParaRPr lang="en-US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6)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विचारप्रणालीचा विकास</a:t>
            </a:r>
            <a:endParaRPr lang="en-US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7)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इतर राजकीय व्यवस्थांषी आंतरक्रिया </a:t>
            </a:r>
            <a:endParaRPr lang="en-US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8)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राजकीय व्यवस्थेची गतिषीलता</a:t>
            </a:r>
            <a:endParaRPr lang="en-US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421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D5E646-49F7-41CC-AEB4-A71801102B81}"/>
              </a:ext>
            </a:extLst>
          </p:cNvPr>
          <p:cNvSpPr txBox="1"/>
          <p:nvPr/>
        </p:nvSpPr>
        <p:spPr>
          <a:xfrm>
            <a:off x="0" y="148856"/>
            <a:ext cx="11887200" cy="68695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hi-IN" sz="3600" dirty="0">
                <a:solidFill>
                  <a:srgbClr val="92D05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राजकीय व्यवस्थेची कार्ये:-</a:t>
            </a:r>
            <a:endParaRPr lang="en-US" sz="3600" dirty="0">
              <a:solidFill>
                <a:srgbClr val="92D050"/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742950" marR="0" indent="-742950" algn="ctr">
              <a:spcBef>
                <a:spcPts val="0"/>
              </a:spcBef>
              <a:spcAft>
                <a:spcPts val="1000"/>
              </a:spcAft>
              <a:buAutoNum type="arabicParenR"/>
            </a:pPr>
            <a:r>
              <a:rPr lang="hi-IN" sz="3600" dirty="0">
                <a:solidFill>
                  <a:srgbClr val="00B0F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रूपांतरीत कार्ये</a:t>
            </a:r>
            <a:endParaRPr lang="mr-IN" sz="3600" dirty="0">
              <a:solidFill>
                <a:srgbClr val="00B0F0"/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R="0">
              <a:spcBef>
                <a:spcPts val="0"/>
              </a:spcBef>
              <a:spcAft>
                <a:spcPts val="1000"/>
              </a:spcAft>
            </a:pPr>
            <a:r>
              <a:rPr lang="mr-IN" sz="3600" dirty="0"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		</a:t>
            </a: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I</a:t>
            </a:r>
            <a:r>
              <a:rPr lang="mr-IN" sz="3600" dirty="0">
                <a:solidFill>
                  <a:schemeClr val="bg2">
                    <a:lumMod val="75000"/>
                  </a:schemeClr>
                </a:solidFill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.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आदान कार्ये-</a:t>
            </a:r>
            <a:endParaRPr lang="mr-IN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R="0">
              <a:spcBef>
                <a:spcPts val="0"/>
              </a:spcBef>
              <a:spcAft>
                <a:spcPts val="1000"/>
              </a:spcAft>
            </a:pPr>
            <a:r>
              <a:rPr lang="mr-IN" sz="3600" dirty="0">
                <a:solidFill>
                  <a:schemeClr val="bg2">
                    <a:lumMod val="75000"/>
                  </a:schemeClr>
                </a:solidFill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			</a:t>
            </a: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1)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हितसंबंधाचे अविष्करण</a:t>
            </a:r>
            <a:endParaRPr lang="en-US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		  </a:t>
            </a:r>
            <a:r>
              <a:rPr lang="mr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    </a:t>
            </a: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2)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हितसंबंधाचे सुसुत्रीकरण</a:t>
            </a:r>
            <a:endParaRPr lang="en-US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		   </a:t>
            </a:r>
            <a:r>
              <a:rPr lang="mr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   </a:t>
            </a: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3)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संसूचन</a:t>
            </a:r>
            <a:endParaRPr lang="en-US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mr-IN" sz="3600" dirty="0">
                <a:solidFill>
                  <a:schemeClr val="bg2">
                    <a:lumMod val="75000"/>
                  </a:schemeClr>
                </a:solidFill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          </a:t>
            </a:r>
            <a:r>
              <a:rPr lang="en-US" sz="3600" dirty="0">
                <a:solidFill>
                  <a:schemeClr val="bg2">
                    <a:lumMod val="75000"/>
                  </a:schemeClr>
                </a:solidFill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I</a:t>
            </a:r>
            <a:r>
              <a:rPr lang="mr-IN" sz="3600" dirty="0">
                <a:solidFill>
                  <a:schemeClr val="bg2">
                    <a:lumMod val="75000"/>
                  </a:schemeClr>
                </a:solidFill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I.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प्रदान कार्ये – </a:t>
            </a:r>
            <a:endParaRPr lang="mr-IN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mr-IN" sz="3600" dirty="0">
                <a:solidFill>
                  <a:schemeClr val="bg2">
                    <a:lumMod val="75000"/>
                  </a:schemeClr>
                </a:solidFill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			</a:t>
            </a: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1)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नियम निर्मिती</a:t>
            </a:r>
            <a:endParaRPr lang="en-US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		   </a:t>
            </a:r>
            <a:r>
              <a:rPr lang="mr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  </a:t>
            </a: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2)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नियम कार्यवाही</a:t>
            </a:r>
            <a:endParaRPr lang="en-US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		   </a:t>
            </a:r>
            <a:r>
              <a:rPr lang="mr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 </a:t>
            </a: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 3)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नियम न्यायदान</a:t>
            </a:r>
            <a:endParaRPr lang="en-US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404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DFA63A-A817-4094-ACF2-A5ED0EC7AB2F}"/>
              </a:ext>
            </a:extLst>
          </p:cNvPr>
          <p:cNvSpPr txBox="1"/>
          <p:nvPr/>
        </p:nvSpPr>
        <p:spPr>
          <a:xfrm>
            <a:off x="233916" y="1"/>
            <a:ext cx="8904767" cy="37907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rgbClr val="00B05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2) </a:t>
            </a:r>
            <a:r>
              <a:rPr lang="hi-IN" sz="3600" dirty="0">
                <a:solidFill>
                  <a:srgbClr val="00B05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क्षमतेची कार्ये</a:t>
            </a:r>
            <a:endParaRPr lang="en-US" sz="3600" dirty="0">
              <a:solidFill>
                <a:srgbClr val="00B050"/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1)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उत्पादन क्षमता</a:t>
            </a:r>
            <a:endParaRPr lang="en-US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2)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नियंत्रण क्षमता</a:t>
            </a:r>
            <a:endParaRPr lang="en-US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3)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वितरण क्षमता</a:t>
            </a:r>
            <a:endParaRPr lang="en-US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4)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प्रतिसाद क्षमता</a:t>
            </a:r>
            <a:r>
              <a:rPr lang="mr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 </a:t>
            </a:r>
            <a:endParaRPr lang="en-US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259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C55AF5-714A-4B9B-9FF4-337A174D9950}"/>
              </a:ext>
            </a:extLst>
          </p:cNvPr>
          <p:cNvSpPr txBox="1"/>
          <p:nvPr/>
        </p:nvSpPr>
        <p:spPr>
          <a:xfrm>
            <a:off x="0" y="148856"/>
            <a:ext cx="9138683" cy="5193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hi-IN" sz="3600" dirty="0">
                <a:solidFill>
                  <a:srgbClr val="92D050"/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राजकीय व्यवस्थेचे प्रकार:-</a:t>
            </a:r>
            <a:endParaRPr lang="en-US" sz="3600" dirty="0">
              <a:solidFill>
                <a:srgbClr val="92D050"/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	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बंलांडेल</a:t>
            </a:r>
            <a:r>
              <a:rPr lang="mr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ने राजकीय व्यवस्थांचे त्यांच्या स्वरूपावरून चार प्रकार केले आहेत.</a:t>
            </a:r>
            <a:endParaRPr lang="en-US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1)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उदारमतवादी लोक</a:t>
            </a:r>
            <a:r>
              <a:rPr lang="mr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शा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ही राज्यवस्था</a:t>
            </a:r>
            <a:endParaRPr lang="en-US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2)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साम्यवादी राजकीय व्यवस्था</a:t>
            </a:r>
            <a:endParaRPr lang="en-US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3)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परंपरागत राजकीय व्यवस्था</a:t>
            </a:r>
            <a:endParaRPr lang="en-US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4)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सर्वक</a:t>
            </a:r>
            <a:r>
              <a:rPr lang="mr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श </a:t>
            </a:r>
            <a:r>
              <a:rPr lang="hi-IN" sz="3600" dirty="0">
                <a:solidFill>
                  <a:schemeClr val="bg2">
                    <a:lumMod val="75000"/>
                  </a:schemeClr>
                </a:solidFill>
                <a:effectLst/>
                <a:latin typeface="Kokila" panose="020B0604020202020204" pitchFamily="34" charset="0"/>
                <a:ea typeface="SimSun" panose="02010600030101010101" pitchFamily="2" charset="-122"/>
                <a:cs typeface="Kokila" panose="020B0604020202020204" pitchFamily="34" charset="0"/>
              </a:rPr>
              <a:t> किंवा सर्वाधिकारी राजकीय व्यवस्था</a:t>
            </a:r>
            <a:endParaRPr lang="en-US" sz="3600" dirty="0">
              <a:solidFill>
                <a:schemeClr val="bg2">
                  <a:lumMod val="75000"/>
                </a:schemeClr>
              </a:solidFill>
              <a:effectLst/>
              <a:latin typeface="Kokila" panose="020B0604020202020204" pitchFamily="34" charset="0"/>
              <a:ea typeface="SimSun" panose="02010600030101010101" pitchFamily="2" charset="-122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1370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54</TotalTime>
  <Words>492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Kokila</vt:lpstr>
      <vt:lpstr>Wingdings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यशोदा गर्ल्स आर्ट्स &amp; कॉमर्स कॉलेज, स्नेह नगर नागपूर    विषय – तुलनात्मक राजकारणाचा व्यवस्थावदी  दृष्टिकोण</dc:title>
  <dc:creator>narayan mahajan</dc:creator>
  <cp:lastModifiedBy>narayan mahajan</cp:lastModifiedBy>
  <cp:revision>8</cp:revision>
  <dcterms:created xsi:type="dcterms:W3CDTF">2022-05-30T17:58:59Z</dcterms:created>
  <dcterms:modified xsi:type="dcterms:W3CDTF">2022-06-01T09:43:04Z</dcterms:modified>
</cp:coreProperties>
</file>